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 id="2147483951" r:id="rId2"/>
    <p:sldMasterId id="2147483972" r:id="rId3"/>
    <p:sldMasterId id="2147484244" r:id="rId4"/>
  </p:sldMasterIdLst>
  <p:notesMasterIdLst>
    <p:notesMasterId r:id="rId23"/>
  </p:notesMasterIdLst>
  <p:handoutMasterIdLst>
    <p:handoutMasterId r:id="rId24"/>
  </p:handoutMasterIdLst>
  <p:sldIdLst>
    <p:sldId id="637" r:id="rId5"/>
    <p:sldId id="11325" r:id="rId6"/>
    <p:sldId id="11316" r:id="rId7"/>
    <p:sldId id="11334" r:id="rId8"/>
    <p:sldId id="11319" r:id="rId9"/>
    <p:sldId id="11326" r:id="rId10"/>
    <p:sldId id="11321" r:id="rId11"/>
    <p:sldId id="11320" r:id="rId12"/>
    <p:sldId id="11327" r:id="rId13"/>
    <p:sldId id="11328" r:id="rId14"/>
    <p:sldId id="11322" r:id="rId15"/>
    <p:sldId id="11323" r:id="rId16"/>
    <p:sldId id="11329" r:id="rId17"/>
    <p:sldId id="11324" r:id="rId18"/>
    <p:sldId id="11331" r:id="rId19"/>
    <p:sldId id="11330" r:id="rId20"/>
    <p:sldId id="11333" r:id="rId21"/>
    <p:sldId id="11335" r:id="rId22"/>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9CC2E9AE-524F-47BB-BEC1-F503FF5CA12D}">
          <p14:sldIdLst/>
        </p14:section>
        <p14:section name="All Master slides" id="{69C79F6C-AA55-485D-BB9F-DB342B159076}">
          <p14:sldIdLst>
            <p14:sldId id="637"/>
            <p14:sldId id="11325"/>
            <p14:sldId id="11316"/>
            <p14:sldId id="11334"/>
            <p14:sldId id="11319"/>
            <p14:sldId id="11326"/>
            <p14:sldId id="11321"/>
            <p14:sldId id="11320"/>
            <p14:sldId id="11327"/>
            <p14:sldId id="11328"/>
            <p14:sldId id="11322"/>
            <p14:sldId id="11323"/>
            <p14:sldId id="11329"/>
            <p14:sldId id="11324"/>
            <p14:sldId id="11331"/>
            <p14:sldId id="11330"/>
            <p14:sldId id="11333"/>
            <p14:sldId id="1133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 Hanson" initials="KH" lastIdx="1" clrIdx="0">
    <p:extLst>
      <p:ext uri="{19B8F6BF-5375-455C-9EA6-DF929625EA0E}">
        <p15:presenceInfo xmlns:p15="http://schemas.microsoft.com/office/powerpoint/2012/main" userId="e0a2a7b3147a8175" providerId="Windows Live"/>
      </p:ext>
    </p:extLst>
  </p:cmAuthor>
  <p:cmAuthor id="2" name="Mohammed Samji" initials="MS" lastIdx="1" clrIdx="1">
    <p:extLst>
      <p:ext uri="{19B8F6BF-5375-455C-9EA6-DF929625EA0E}">
        <p15:presenceInfo xmlns:p15="http://schemas.microsoft.com/office/powerpoint/2012/main" userId="dc3e45dd508044d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CD62"/>
    <a:srgbClr val="AE562C"/>
    <a:srgbClr val="759C6C"/>
    <a:srgbClr val="000000"/>
    <a:srgbClr val="312D2A"/>
    <a:srgbClr val="FCFBFA"/>
    <a:srgbClr val="8B8580"/>
    <a:srgbClr val="E6E3E0"/>
    <a:srgbClr val="D2CD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00" autoAdjust="0"/>
    <p:restoredTop sz="74149" autoAdjust="0"/>
  </p:normalViewPr>
  <p:slideViewPr>
    <p:cSldViewPr snapToGrid="0" showGuides="1">
      <p:cViewPr varScale="1">
        <p:scale>
          <a:sx n="113" d="100"/>
          <a:sy n="113" d="100"/>
        </p:scale>
        <p:origin x="2440" y="168"/>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72" d="100"/>
          <a:sy n="72" d="100"/>
        </p:scale>
        <p:origin x="3800" y="208"/>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t>1/22/23</a:t>
            </a:fld>
            <a:endParaRPr lang="en-US"/>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t>‹#›</a:t>
            </a:fld>
            <a:endParaRPr lang="en-US"/>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t>1/22/23</a:t>
            </a:fld>
            <a:endParaRPr lang="en-US"/>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t>‹#›</a:t>
            </a:fld>
            <a:endParaRPr lang="en-US"/>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000" dirty="0"/>
              <a:t>User interfaces (pages) would require changes dynamically.   Dynamic Components would allow customizing pages </a:t>
            </a:r>
            <a:r>
              <a:rPr lang="en-US" sz="2000" dirty="0" err="1"/>
              <a:t>declarativel</a:t>
            </a:r>
            <a:r>
              <a:rPr lang="en-US" sz="2000" dirty="0"/>
              <a:t> way </a:t>
            </a:r>
          </a:p>
          <a:p>
            <a:pPr marL="285750" indent="-285750">
              <a:buFont typeface="Arial" panose="020B0604020202020204" pitchFamily="34" charset="0"/>
              <a:buChar char="•"/>
            </a:pPr>
            <a:r>
              <a:rPr lang="en-US" sz="2000" dirty="0"/>
              <a:t>Application developers can create pages and they can customize these pages based on conditions in a declarative way rather than coding manually  </a:t>
            </a:r>
          </a:p>
          <a:p>
            <a:pPr marL="285750" indent="-285750">
              <a:buFont typeface="Arial" panose="020B0604020202020204" pitchFamily="34" charset="0"/>
              <a:buChar char="•"/>
            </a:pPr>
            <a:r>
              <a:rPr lang="en-US" sz="2000" dirty="0"/>
              <a:t>Dynamic Components are already being used extensively by Fusion Cloud Applications.</a:t>
            </a:r>
          </a:p>
          <a:p>
            <a:pPr marL="651510" lvl="1" indent="-285750"/>
            <a:r>
              <a:rPr lang="en-US" sz="2000" dirty="0"/>
              <a:t>Customers can later easily customize those pages that Fusion Cloud Applications delivered</a:t>
            </a:r>
          </a:p>
          <a:p>
            <a:pPr marL="651510" lvl="1" indent="-285750"/>
            <a:r>
              <a:rPr lang="en-US" sz="2000" dirty="0"/>
              <a:t>Visual Builder Studio allows customers achieve high degree of customization with low code</a:t>
            </a:r>
          </a:p>
          <a:p>
            <a:pPr marL="342900" indent="-342900">
              <a:buFont typeface="Arial" panose="020B0604020202020204" pitchFamily="34" charset="0"/>
              <a:buChar char="•"/>
            </a:pPr>
            <a:r>
              <a:rPr lang="en-US" sz="2000" dirty="0"/>
              <a:t>Visual Builder Studio offers a Quick Start capability for Dynamic Components</a:t>
            </a:r>
          </a:p>
          <a:p>
            <a:pPr marL="708660" lvl="1" indent="-342900"/>
            <a:r>
              <a:rPr lang="en-US" sz="2000" dirty="0"/>
              <a:t>Table data</a:t>
            </a:r>
          </a:p>
          <a:p>
            <a:pPr marL="708660" lvl="1" indent="-342900"/>
            <a:r>
              <a:rPr lang="en-US" sz="2000" dirty="0"/>
              <a:t>Create, Edit and Details Form</a:t>
            </a:r>
          </a:p>
          <a:p>
            <a:pPr marL="708660" lvl="1" indent="-342900"/>
            <a:r>
              <a:rPr lang="en-US" sz="2000" dirty="0"/>
              <a:t>Editors, Rule Set, Templates and Fields</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2</a:t>
            </a:fld>
            <a:endParaRPr lang="en-US"/>
          </a:p>
        </p:txBody>
      </p:sp>
    </p:spTree>
    <p:extLst>
      <p:ext uri="{BB962C8B-B14F-4D97-AF65-F5344CB8AC3E}">
        <p14:creationId xmlns:p14="http://schemas.microsoft.com/office/powerpoint/2010/main" val="1456901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A1816"/>
                </a:solidFill>
                <a:effectLst/>
                <a:latin typeface="Oracle Sans" panose="020B0503020204020204" pitchFamily="34" charset="0"/>
              </a:rPr>
              <a:t>You can customize how a field is rendered in a layout for a dynamic form or table by applying a </a:t>
            </a:r>
            <a:r>
              <a:rPr lang="en-US" b="0" i="1" dirty="0">
                <a:solidFill>
                  <a:srgbClr val="1A1816"/>
                </a:solidFill>
                <a:effectLst/>
                <a:latin typeface="Oracle Sans" panose="020B0503020204020204" pitchFamily="34" charset="0"/>
              </a:rPr>
              <a:t>field template</a:t>
            </a:r>
            <a:r>
              <a:rPr lang="en-US" b="0" i="0" dirty="0">
                <a:solidFill>
                  <a:srgbClr val="1A1816"/>
                </a:solidFill>
                <a:effectLst/>
                <a:latin typeface="Oracle Sans" panose="020B0503020204020204" pitchFamily="34" charset="0"/>
              </a:rPr>
              <a:t>. A field template contains UI components, for example, text fields or images, and defines their properties, such as styling details. Components in a template can access the variables, constants, action chains and event listeners defined in the layout.</a:t>
            </a:r>
          </a:p>
          <a:p>
            <a:endParaRPr lang="en-US" b="0" i="0" dirty="0">
              <a:solidFill>
                <a:srgbClr val="1A1816"/>
              </a:solidFill>
              <a:effectLst/>
              <a:latin typeface="Oracle Sans" panose="020B0503020204020204" pitchFamily="34" charset="0"/>
            </a:endParaRPr>
          </a:p>
          <a:p>
            <a:r>
              <a:rPr lang="en-US" b="0" i="0" dirty="0">
                <a:solidFill>
                  <a:srgbClr val="1A1816"/>
                </a:solidFill>
                <a:effectLst/>
                <a:latin typeface="Oracle Sans" panose="020B0503020204020204" pitchFamily="34" charset="0"/>
              </a:rPr>
              <a:t>The base app might define a default template for a field, which is then applied to the field in every layout. You can override the default template if you want to apply your own template.   </a:t>
            </a:r>
          </a:p>
          <a:p>
            <a:endParaRPr lang="en-US" b="0" i="0" dirty="0">
              <a:solidFill>
                <a:srgbClr val="1A1816"/>
              </a:solidFill>
              <a:effectLst/>
              <a:latin typeface="Oracle Sans" panose="020B0503020204020204" pitchFamily="34" charset="0"/>
            </a:endParaRPr>
          </a:p>
          <a:p>
            <a:pPr algn="l"/>
            <a:r>
              <a:rPr lang="en-US" b="0" i="0" dirty="0">
                <a:solidFill>
                  <a:srgbClr val="000000"/>
                </a:solidFill>
                <a:effectLst/>
                <a:latin typeface="Helvetica Neue" panose="02000503000000020004" pitchFamily="2" charset="0"/>
              </a:rPr>
              <a:t>Instead of defining the same template and mapping in each business object, global field templates can be defined and mapped once per application across different business objects. </a:t>
            </a:r>
          </a:p>
          <a:p>
            <a:pPr algn="l"/>
            <a:endParaRPr lang="en-US" b="0" i="0" dirty="0">
              <a:solidFill>
                <a:srgbClr val="000000"/>
              </a:solidFill>
              <a:effectLst/>
              <a:latin typeface="Helvetica Neue" panose="02000503000000020004" pitchFamily="2" charset="0"/>
            </a:endParaRPr>
          </a:p>
          <a:p>
            <a:pPr algn="l"/>
            <a:r>
              <a:rPr lang="en-US" b="0" i="0" dirty="0">
                <a:solidFill>
                  <a:srgbClr val="000000"/>
                </a:solidFill>
                <a:effectLst/>
                <a:latin typeface="Helvetica Neue" panose="02000503000000020004" pitchFamily="2" charset="0"/>
              </a:rPr>
              <a:t>Please refer to Global Field Templates section in API reference document for more information on field metadata properties used in Global Field Templates and context support, file locations for base application as well as extension</a:t>
            </a:r>
          </a:p>
          <a:p>
            <a:br>
              <a:rPr lang="en-US" dirty="0"/>
            </a:b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11</a:t>
            </a:fld>
            <a:endParaRPr lang="en-US"/>
          </a:p>
        </p:txBody>
      </p:sp>
    </p:spTree>
    <p:extLst>
      <p:ext uri="{BB962C8B-B14F-4D97-AF65-F5344CB8AC3E}">
        <p14:creationId xmlns:p14="http://schemas.microsoft.com/office/powerpoint/2010/main" val="165345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panose="02000503000000020004" pitchFamily="2" charset="0"/>
              </a:rPr>
              <a:t>Fields within dynamic component can be configured for </a:t>
            </a:r>
            <a:r>
              <a:rPr lang="en-US" b="0" i="0" dirty="0" err="1">
                <a:solidFill>
                  <a:srgbClr val="000000"/>
                </a:solidFill>
                <a:effectLst/>
                <a:latin typeface="Helvetica Neue" panose="02000503000000020004" pitchFamily="2" charset="0"/>
              </a:rPr>
              <a:t>readonly</a:t>
            </a:r>
            <a:r>
              <a:rPr lang="en-US" b="0" i="0" dirty="0">
                <a:solidFill>
                  <a:srgbClr val="000000"/>
                </a:solidFill>
                <a:effectLst/>
                <a:latin typeface="Helvetica Neue" panose="02000503000000020004" pitchFamily="2" charset="0"/>
              </a:rPr>
              <a:t> rendering and whether values are required. The "</a:t>
            </a:r>
            <a:r>
              <a:rPr lang="en-US" b="0" i="0" dirty="0" err="1">
                <a:solidFill>
                  <a:srgbClr val="000000"/>
                </a:solidFill>
                <a:effectLst/>
                <a:latin typeface="Helvetica Neue" panose="02000503000000020004" pitchFamily="2" charset="0"/>
              </a:rPr>
              <a:t>readony</a:t>
            </a:r>
            <a:r>
              <a:rPr lang="en-US" b="0" i="0" dirty="0">
                <a:solidFill>
                  <a:srgbClr val="000000"/>
                </a:solidFill>
                <a:effectLst/>
                <a:latin typeface="Helvetica Neue" panose="02000503000000020004" pitchFamily="2" charset="0"/>
              </a:rPr>
              <a:t>" and "required" properties can be configured at several levels, in the order that they are processed:</a:t>
            </a:r>
          </a:p>
          <a:p>
            <a:pPr algn="l">
              <a:buFont typeface="Arial" panose="020B0604020202020204" pitchFamily="34" charset="0"/>
              <a:buChar char="•"/>
            </a:pPr>
            <a:r>
              <a:rPr lang="en-US" b="0" i="0" dirty="0">
                <a:solidFill>
                  <a:srgbClr val="000000"/>
                </a:solidFill>
                <a:effectLst/>
                <a:latin typeface="Helvetica Neue" panose="02000503000000020004" pitchFamily="2" charset="0"/>
              </a:rPr>
              <a:t>Swagger or JSON base metadata</a:t>
            </a:r>
          </a:p>
          <a:p>
            <a:pPr algn="l">
              <a:buFont typeface="Arial" panose="020B0604020202020204" pitchFamily="34" charset="0"/>
              <a:buChar char="•"/>
            </a:pPr>
            <a:r>
              <a:rPr lang="en-US" b="0" i="0" dirty="0">
                <a:solidFill>
                  <a:srgbClr val="000000"/>
                </a:solidFill>
                <a:effectLst/>
                <a:latin typeface="Helvetica Neue" panose="02000503000000020004" pitchFamily="2" charset="0"/>
              </a:rPr>
              <a:t>Client </a:t>
            </a:r>
            <a:r>
              <a:rPr lang="en-US" b="0" i="0" dirty="0" err="1">
                <a:solidFill>
                  <a:srgbClr val="000000"/>
                </a:solidFill>
                <a:effectLst/>
                <a:latin typeface="Helvetica Neue" panose="02000503000000020004" pitchFamily="2" charset="0"/>
              </a:rPr>
              <a:t>augmentated</a:t>
            </a:r>
            <a:r>
              <a:rPr lang="en-US" b="0" i="0" dirty="0">
                <a:solidFill>
                  <a:srgbClr val="000000"/>
                </a:solidFill>
                <a:effectLst/>
                <a:latin typeface="Helvetica Neue" panose="02000503000000020004" pitchFamily="2" charset="0"/>
              </a:rPr>
              <a:t> metadata</a:t>
            </a:r>
          </a:p>
          <a:p>
            <a:pPr algn="l">
              <a:buFont typeface="Arial" panose="020B0604020202020204" pitchFamily="34" charset="0"/>
              <a:buChar char="•"/>
            </a:pPr>
            <a:r>
              <a:rPr lang="en-US" b="0" i="0" dirty="0">
                <a:solidFill>
                  <a:srgbClr val="000000"/>
                </a:solidFill>
                <a:effectLst/>
                <a:latin typeface="Helvetica Neue" panose="02000503000000020004" pitchFamily="2" charset="0"/>
              </a:rPr>
              <a:t>Dynamic Layout (</a:t>
            </a:r>
            <a:r>
              <a:rPr lang="en-US" b="0" i="0" dirty="0" err="1">
                <a:solidFill>
                  <a:srgbClr val="000000"/>
                </a:solidFill>
                <a:effectLst/>
                <a:latin typeface="Helvetica Neue" panose="02000503000000020004" pitchFamily="2" charset="0"/>
              </a:rPr>
              <a:t>layout.json</a:t>
            </a:r>
            <a:r>
              <a:rPr lang="en-US" b="0" i="0" dirty="0">
                <a:solidFill>
                  <a:srgbClr val="000000"/>
                </a:solidFill>
                <a:effectLst/>
                <a:latin typeface="Helvetica Neue" panose="02000503000000020004" pitchFamily="2" charset="0"/>
              </a:rPr>
              <a:t>)</a:t>
            </a:r>
          </a:p>
          <a:p>
            <a:pPr algn="l">
              <a:buFont typeface="Arial" panose="020B0604020202020204" pitchFamily="34" charset="0"/>
              <a:buChar char="•"/>
            </a:pPr>
            <a:r>
              <a:rPr lang="en-US" b="0" i="0" dirty="0">
                <a:solidFill>
                  <a:srgbClr val="000000"/>
                </a:solidFill>
                <a:effectLst/>
                <a:latin typeface="Helvetica Neue" panose="02000503000000020004" pitchFamily="2" charset="0"/>
              </a:rPr>
              <a:t>Component instance in field template</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12</a:t>
            </a:fld>
            <a:endParaRPr lang="en-US"/>
          </a:p>
        </p:txBody>
      </p:sp>
    </p:spTree>
    <p:extLst>
      <p:ext uri="{BB962C8B-B14F-4D97-AF65-F5344CB8AC3E}">
        <p14:creationId xmlns:p14="http://schemas.microsoft.com/office/powerpoint/2010/main" val="1068241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a:solidFill>
                  <a:srgbClr val="000000"/>
                </a:solidFill>
                <a:effectLst/>
                <a:latin typeface="Helvetica Neue" panose="02000503000000020004" pitchFamily="2" charset="0"/>
              </a:rPr>
              <a:t>readonly</a:t>
            </a:r>
            <a:r>
              <a:rPr lang="en-US" b="0" i="0" dirty="0">
                <a:solidFill>
                  <a:srgbClr val="000000"/>
                </a:solidFill>
                <a:effectLst/>
                <a:latin typeface="Helvetica Neue" panose="02000503000000020004" pitchFamily="2" charset="0"/>
              </a:rPr>
              <a:t> and </a:t>
            </a:r>
            <a:r>
              <a:rPr lang="en-US" b="1" i="0" dirty="0">
                <a:solidFill>
                  <a:srgbClr val="000000"/>
                </a:solidFill>
                <a:effectLst/>
                <a:latin typeface="Helvetica Neue" panose="02000503000000020004" pitchFamily="2" charset="0"/>
              </a:rPr>
              <a:t>required</a:t>
            </a:r>
            <a:r>
              <a:rPr lang="en-US" b="0" i="0" dirty="0">
                <a:solidFill>
                  <a:srgbClr val="000000"/>
                </a:solidFill>
                <a:effectLst/>
                <a:latin typeface="Helvetica Neue" panose="02000503000000020004" pitchFamily="2" charset="0"/>
              </a:rPr>
              <a:t> can only be made more restrictive as it moves down each layer (swagger/JSON base metadata &gt; Client </a:t>
            </a:r>
            <a:r>
              <a:rPr lang="en-US" b="0" i="0" dirty="0" err="1">
                <a:solidFill>
                  <a:srgbClr val="000000"/>
                </a:solidFill>
                <a:effectLst/>
                <a:latin typeface="Helvetica Neue" panose="02000503000000020004" pitchFamily="2" charset="0"/>
              </a:rPr>
              <a:t>Augmentated</a:t>
            </a:r>
            <a:r>
              <a:rPr lang="en-US" b="0" i="0" dirty="0">
                <a:solidFill>
                  <a:srgbClr val="000000"/>
                </a:solidFill>
                <a:effectLst/>
                <a:latin typeface="Helvetica Neue" panose="02000503000000020004" pitchFamily="2" charset="0"/>
              </a:rPr>
              <a:t> Metadata &gt; layout -&gt; Component instance in field template). </a:t>
            </a:r>
          </a:p>
          <a:p>
            <a:endParaRPr lang="en-US" b="0" i="0" dirty="0">
              <a:solidFill>
                <a:srgbClr val="000000"/>
              </a:solidFill>
              <a:effectLst/>
              <a:latin typeface="Helvetica Neue" panose="02000503000000020004" pitchFamily="2" charset="0"/>
            </a:endParaRPr>
          </a:p>
          <a:p>
            <a:r>
              <a:rPr lang="en-US" b="0" i="0" dirty="0">
                <a:solidFill>
                  <a:srgbClr val="000000"/>
                </a:solidFill>
                <a:effectLst/>
                <a:latin typeface="Helvetica Neue" panose="02000503000000020004" pitchFamily="2" charset="0"/>
              </a:rPr>
              <a:t>This means that if the base metadata has the property set to </a:t>
            </a:r>
            <a:r>
              <a:rPr lang="en-US" dirty="0"/>
              <a:t>true</a:t>
            </a:r>
            <a:r>
              <a:rPr lang="en-US" b="0" i="0" dirty="0">
                <a:solidFill>
                  <a:srgbClr val="000000"/>
                </a:solidFill>
                <a:effectLst/>
                <a:latin typeface="Helvetica Neue" panose="02000503000000020004" pitchFamily="2" charset="0"/>
              </a:rPr>
              <a:t> then the Client Metadata Augmentation and the layout cannot change these properties to </a:t>
            </a:r>
            <a:r>
              <a:rPr lang="en-US" dirty="0"/>
              <a:t>false</a:t>
            </a:r>
            <a:r>
              <a:rPr lang="en-US" b="0" i="0" dirty="0">
                <a:solidFill>
                  <a:srgbClr val="000000"/>
                </a:solidFill>
                <a:effectLst/>
                <a:latin typeface="Helvetica Neue" panose="02000503000000020004" pitchFamily="2" charset="0"/>
              </a:rPr>
              <a:t>. </a:t>
            </a:r>
          </a:p>
          <a:p>
            <a:endParaRPr lang="en-US" b="0" i="0" dirty="0">
              <a:solidFill>
                <a:srgbClr val="000000"/>
              </a:solidFill>
              <a:effectLst/>
              <a:latin typeface="Helvetica Neue" panose="02000503000000020004" pitchFamily="2" charset="0"/>
            </a:endParaRPr>
          </a:p>
          <a:p>
            <a:r>
              <a:rPr lang="en-US" b="0" i="0" dirty="0">
                <a:solidFill>
                  <a:srgbClr val="000000"/>
                </a:solidFill>
                <a:effectLst/>
                <a:latin typeface="Helvetica Neue" panose="02000503000000020004" pitchFamily="2" charset="0"/>
              </a:rPr>
              <a:t>It also means that if these properties were originally </a:t>
            </a:r>
            <a:r>
              <a:rPr lang="en-US" dirty="0"/>
              <a:t>false</a:t>
            </a:r>
            <a:r>
              <a:rPr lang="en-US" b="0" i="0" dirty="0">
                <a:solidFill>
                  <a:srgbClr val="000000"/>
                </a:solidFill>
                <a:effectLst/>
                <a:latin typeface="Helvetica Neue" panose="02000503000000020004" pitchFamily="2" charset="0"/>
              </a:rPr>
              <a:t> in the base metadata and is set to </a:t>
            </a:r>
            <a:r>
              <a:rPr lang="en-US" dirty="0"/>
              <a:t>true</a:t>
            </a:r>
            <a:r>
              <a:rPr lang="en-US" b="0" i="0" dirty="0">
                <a:solidFill>
                  <a:srgbClr val="000000"/>
                </a:solidFill>
                <a:effectLst/>
                <a:latin typeface="Helvetica Neue" panose="02000503000000020004" pitchFamily="2" charset="0"/>
              </a:rPr>
              <a:t> in the Client Metadata Augmentation, then it cannot be changed to </a:t>
            </a:r>
            <a:r>
              <a:rPr lang="en-US" dirty="0"/>
              <a:t>false</a:t>
            </a:r>
            <a:r>
              <a:rPr lang="en-US" b="0" i="0" dirty="0">
                <a:solidFill>
                  <a:srgbClr val="000000"/>
                </a:solidFill>
                <a:effectLst/>
                <a:latin typeface="Helvetica Neue" panose="02000503000000020004" pitchFamily="2" charset="0"/>
              </a:rPr>
              <a:t> at the layout level. The </a:t>
            </a:r>
            <a:r>
              <a:rPr lang="en-US" b="0" i="0" dirty="0" err="1">
                <a:solidFill>
                  <a:srgbClr val="000000"/>
                </a:solidFill>
                <a:effectLst/>
                <a:latin typeface="Helvetica Neue" panose="02000503000000020004" pitchFamily="2" charset="0"/>
              </a:rPr>
              <a:t>boolean</a:t>
            </a:r>
            <a:r>
              <a:rPr lang="en-US" b="0" i="0" dirty="0">
                <a:solidFill>
                  <a:srgbClr val="000000"/>
                </a:solidFill>
                <a:effectLst/>
                <a:latin typeface="Helvetica Neue" panose="02000503000000020004" pitchFamily="2" charset="0"/>
              </a:rPr>
              <a:t> value can be static or dynamic as a result of an expression.</a:t>
            </a:r>
          </a:p>
          <a:p>
            <a:endParaRPr lang="en-US" b="0" i="0" dirty="0">
              <a:solidFill>
                <a:srgbClr val="000000"/>
              </a:solidFill>
              <a:effectLst/>
              <a:latin typeface="Helvetica Neue" panose="02000503000000020004" pitchFamily="2" charset="0"/>
            </a:endParaRPr>
          </a:p>
          <a:p>
            <a:r>
              <a:rPr lang="en-US" sz="1200" dirty="0" err="1"/>
              <a:t>Readonly</a:t>
            </a:r>
            <a:r>
              <a:rPr lang="en-US" sz="1200" dirty="0"/>
              <a:t> property in layouts indicates the field is read only.  Required property in layouts indicates the field is required.   Please consider these rules when you are working with </a:t>
            </a:r>
            <a:r>
              <a:rPr lang="en-US" sz="1200" dirty="0" err="1"/>
              <a:t>readonly</a:t>
            </a:r>
            <a:r>
              <a:rPr lang="en-US" sz="1200" dirty="0"/>
              <a:t> and required properties.</a:t>
            </a:r>
          </a:p>
          <a:p>
            <a:endParaRPr lang="en-US" sz="1200" dirty="0"/>
          </a:p>
          <a:p>
            <a:r>
              <a:rPr lang="en-US" b="0" i="0" dirty="0">
                <a:solidFill>
                  <a:srgbClr val="000000"/>
                </a:solidFill>
                <a:effectLst/>
                <a:latin typeface="Helvetica Neue" panose="02000503000000020004" pitchFamily="2" charset="0"/>
              </a:rPr>
              <a:t>For operations that have a response body such as GET, the default </a:t>
            </a:r>
            <a:r>
              <a:rPr lang="en-US" b="0" i="0" dirty="0" err="1">
                <a:solidFill>
                  <a:srgbClr val="000000"/>
                </a:solidFill>
                <a:effectLst/>
                <a:latin typeface="Helvetica Neue" panose="02000503000000020004" pitchFamily="2" charset="0"/>
              </a:rPr>
              <a:t>readonly</a:t>
            </a:r>
            <a:r>
              <a:rPr lang="en-US" b="0" i="0" dirty="0">
                <a:solidFill>
                  <a:srgbClr val="000000"/>
                </a:solidFill>
                <a:effectLst/>
                <a:latin typeface="Helvetica Neue" panose="02000503000000020004" pitchFamily="2" charset="0"/>
              </a:rPr>
              <a:t> is true. For operations that don't have a response body such as PUT, POST, or PATCH, the default </a:t>
            </a:r>
            <a:r>
              <a:rPr lang="en-US" b="0" i="0" dirty="0" err="1">
                <a:solidFill>
                  <a:srgbClr val="000000"/>
                </a:solidFill>
                <a:effectLst/>
                <a:latin typeface="Helvetica Neue" panose="02000503000000020004" pitchFamily="2" charset="0"/>
              </a:rPr>
              <a:t>readonly</a:t>
            </a:r>
            <a:r>
              <a:rPr lang="en-US" b="0" i="0" dirty="0">
                <a:solidFill>
                  <a:srgbClr val="000000"/>
                </a:solidFill>
                <a:effectLst/>
                <a:latin typeface="Helvetica Neue" panose="02000503000000020004" pitchFamily="2" charset="0"/>
              </a:rPr>
              <a:t> is false.</a:t>
            </a: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13</a:t>
            </a:fld>
            <a:endParaRPr lang="en-US"/>
          </a:p>
        </p:txBody>
      </p:sp>
    </p:spTree>
    <p:extLst>
      <p:ext uri="{BB962C8B-B14F-4D97-AF65-F5344CB8AC3E}">
        <p14:creationId xmlns:p14="http://schemas.microsoft.com/office/powerpoint/2010/main" val="3302911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000" dirty="0"/>
              <a:t>REST endpoint metadata follows </a:t>
            </a:r>
            <a:r>
              <a:rPr lang="en-US" sz="2000" dirty="0" err="1"/>
              <a:t>OpenAPI</a:t>
            </a:r>
            <a:r>
              <a:rPr lang="en-US" sz="2000" dirty="0"/>
              <a:t> 3.0 specification and Dynamic Component transforms </a:t>
            </a:r>
            <a:r>
              <a:rPr lang="en-US" sz="2000" dirty="0" err="1"/>
              <a:t>OpenAPI</a:t>
            </a:r>
            <a:r>
              <a:rPr lang="en-US" sz="2000" dirty="0"/>
              <a:t> 3.0 documentation to its metadata</a:t>
            </a:r>
          </a:p>
          <a:p>
            <a:pPr marL="651510" lvl="1" indent="-285750"/>
            <a:r>
              <a:rPr lang="en-US" sz="2000" dirty="0"/>
              <a:t>Some of the metadata have its corresponding equivalence in </a:t>
            </a:r>
            <a:r>
              <a:rPr lang="en-US" sz="2000" dirty="0" err="1"/>
              <a:t>OpenAPI</a:t>
            </a:r>
            <a:r>
              <a:rPr lang="en-US" sz="2000" dirty="0"/>
              <a:t> 3.0 specification</a:t>
            </a:r>
          </a:p>
          <a:p>
            <a:pPr marL="651510" lvl="1" indent="-285750"/>
            <a:r>
              <a:rPr lang="en-US" sz="2000" dirty="0"/>
              <a:t>Some of the metadata are derived from multiple properties in </a:t>
            </a:r>
            <a:r>
              <a:rPr lang="en-US" sz="2000" dirty="0" err="1"/>
              <a:t>OpenAPI</a:t>
            </a:r>
            <a:r>
              <a:rPr lang="en-US" sz="2000" dirty="0"/>
              <a:t> 3.0 specification</a:t>
            </a:r>
          </a:p>
          <a:p>
            <a:pPr marL="651510" lvl="1" indent="-285750"/>
            <a:r>
              <a:rPr lang="en-US" sz="2000" dirty="0"/>
              <a:t>Some of the metadata are defined as extensions to </a:t>
            </a:r>
            <a:r>
              <a:rPr lang="en-US" sz="2000" dirty="0" err="1"/>
              <a:t>OpenAPI</a:t>
            </a:r>
            <a:r>
              <a:rPr lang="en-US" sz="2000" dirty="0"/>
              <a:t> 3.0 specification</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14</a:t>
            </a:fld>
            <a:endParaRPr lang="en-US"/>
          </a:p>
        </p:txBody>
      </p:sp>
    </p:spTree>
    <p:extLst>
      <p:ext uri="{BB962C8B-B14F-4D97-AF65-F5344CB8AC3E}">
        <p14:creationId xmlns:p14="http://schemas.microsoft.com/office/powerpoint/2010/main" val="2285778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t>REST endpoint metadata follows </a:t>
            </a:r>
            <a:r>
              <a:rPr lang="en-US" sz="2000" dirty="0" err="1"/>
              <a:t>OpenAPI</a:t>
            </a:r>
            <a:r>
              <a:rPr lang="en-US" sz="2000" dirty="0"/>
              <a:t> 3.0 specification and Dynamic Component transforms </a:t>
            </a:r>
            <a:r>
              <a:rPr lang="en-US" sz="2000" dirty="0" err="1"/>
              <a:t>OpenAPI</a:t>
            </a:r>
            <a:r>
              <a:rPr lang="en-US" sz="2000" dirty="0"/>
              <a:t> 3.0 documentation to its metadata</a:t>
            </a:r>
          </a:p>
          <a:p>
            <a:pPr marL="342900" indent="-342900">
              <a:buFont typeface="Arial" panose="020B0604020202020204" pitchFamily="34" charset="0"/>
              <a:buChar char="•"/>
            </a:pPr>
            <a:r>
              <a:rPr lang="en-US" sz="2000" dirty="0"/>
              <a:t>Attributes in business services can be defined as fixed choice list as list of values (LOV).  </a:t>
            </a:r>
          </a:p>
          <a:p>
            <a:pPr marL="342900" indent="-342900">
              <a:buFont typeface="Arial" panose="020B0604020202020204" pitchFamily="34" charset="0"/>
              <a:buChar char="•"/>
            </a:pPr>
            <a:r>
              <a:rPr lang="en-US" sz="2000" dirty="0"/>
              <a:t>Attributes in business service can also be defined as dynamic choice list based on another  attribute that is a LOV.</a:t>
            </a:r>
          </a:p>
          <a:p>
            <a:pPr marL="342900" indent="-342900">
              <a:buFont typeface="Arial" panose="020B0604020202020204" pitchFamily="34" charset="0"/>
              <a:buChar char="•"/>
            </a:pPr>
            <a:r>
              <a:rPr lang="en-US" sz="2000" dirty="0"/>
              <a:t>These types of attributes as exposed as *links* in business services and are transformed to metadata is recognized by dynamic components.  </a:t>
            </a:r>
          </a:p>
          <a:p>
            <a:pPr marL="342900" indent="-342900">
              <a:buFont typeface="Arial" panose="020B0604020202020204" pitchFamily="34" charset="0"/>
              <a:buChar char="•"/>
            </a:pPr>
            <a:r>
              <a:rPr lang="en-US" sz="2000" dirty="0"/>
              <a:t>Data Provide metadata property generated based on the links in the business service document.</a:t>
            </a:r>
          </a:p>
          <a:p>
            <a:pPr marL="342900" indent="-342900">
              <a:buFont typeface="Arial" panose="020B0604020202020204" pitchFamily="34" charset="0"/>
              <a:buChar char="•"/>
            </a:pPr>
            <a:r>
              <a:rPr lang="en-US" sz="2000" dirty="0"/>
              <a:t>When metadata comes from backend server through </a:t>
            </a:r>
            <a:r>
              <a:rPr lang="en-US" sz="2000" dirty="0" err="1"/>
              <a:t>OpenAPI</a:t>
            </a:r>
            <a:r>
              <a:rPr lang="en-US" sz="2000" dirty="0"/>
              <a:t> 3.0 documentation, </a:t>
            </a:r>
            <a:r>
              <a:rPr lang="en-US" sz="2000" dirty="0" err="1"/>
              <a:t>dataProvider</a:t>
            </a:r>
            <a:r>
              <a:rPr lang="en-US" sz="2000" dirty="0"/>
              <a:t> is transformed from links.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Application developers may want to remove fields or replace properties Dynamic Component metadata</a:t>
            </a:r>
          </a:p>
          <a:p>
            <a:pPr marL="342900" indent="-342900">
              <a:buFont typeface="Arial" panose="020B0604020202020204" pitchFamily="34" charset="0"/>
              <a:buChar char="•"/>
            </a:pPr>
            <a:r>
              <a:rPr lang="en-US" sz="2000" dirty="0"/>
              <a:t>Custom metadata transformation process transforms the dynamic component metadata before the metadata is consumed by dynamic components.  In general process is</a:t>
            </a:r>
          </a:p>
          <a:p>
            <a:pPr marL="708660" lvl="1" indent="-342900"/>
            <a:r>
              <a:rPr lang="en-US" sz="2000" dirty="0"/>
              <a:t>Open3.0API document -&gt; transformed by dynamic component framework into dynamic component metadata -&gt; transformed by Custom Metadata Transformation </a:t>
            </a:r>
          </a:p>
          <a:p>
            <a:pPr marL="342900" indent="-342900">
              <a:buFont typeface="Arial" panose="020B0604020202020204" pitchFamily="34" charset="0"/>
              <a:buChar char="•"/>
            </a:pPr>
            <a:r>
              <a:rPr lang="en-US" sz="2000" dirty="0"/>
              <a:t>Custom metadata transformation in Dynamic Components allows to perform several custom transformation actions</a:t>
            </a:r>
          </a:p>
          <a:p>
            <a:pPr marL="708660" lvl="1" indent="-342900"/>
            <a:r>
              <a:rPr lang="en-US" sz="2000" i="1" dirty="0"/>
              <a:t>remove</a:t>
            </a:r>
            <a:r>
              <a:rPr lang="en-US" sz="2000" dirty="0"/>
              <a:t> – Allows to remove fields from xxx</a:t>
            </a:r>
          </a:p>
          <a:p>
            <a:pPr marL="708660" lvl="1" indent="-342900"/>
            <a:r>
              <a:rPr lang="en-US" sz="2000" i="1" dirty="0" err="1"/>
              <a:t>replaceProperties</a:t>
            </a:r>
            <a:r>
              <a:rPr lang="en-US" sz="2000" i="1" dirty="0"/>
              <a:t>  - </a:t>
            </a:r>
            <a:r>
              <a:rPr lang="en-US" sz="2000" dirty="0"/>
              <a:t>Replaces specific properties of a field</a:t>
            </a:r>
            <a:endParaRPr lang="en-US" sz="2000" i="1"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15</a:t>
            </a:fld>
            <a:endParaRPr lang="en-US"/>
          </a:p>
        </p:txBody>
      </p:sp>
    </p:spTree>
    <p:extLst>
      <p:ext uri="{BB962C8B-B14F-4D97-AF65-F5344CB8AC3E}">
        <p14:creationId xmlns:p14="http://schemas.microsoft.com/office/powerpoint/2010/main" val="336831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000" dirty="0"/>
              <a:t>REST endpoint metadata can include Lookup Values (LOV) in </a:t>
            </a:r>
            <a:r>
              <a:rPr lang="en-US" sz="2000" dirty="0" err="1"/>
              <a:t>OpenAPI</a:t>
            </a:r>
            <a:r>
              <a:rPr lang="en-US" sz="2000" dirty="0"/>
              <a:t> 3.0 documentation and the LOVs are defined as Links in </a:t>
            </a:r>
            <a:r>
              <a:rPr lang="en-US" sz="2000" dirty="0" err="1"/>
              <a:t>OpenAPI</a:t>
            </a:r>
            <a:r>
              <a:rPr lang="en-US" sz="2000" dirty="0"/>
              <a:t> 3.0 documentation</a:t>
            </a:r>
          </a:p>
          <a:p>
            <a:pPr marL="708660" lvl="1" indent="-342900"/>
            <a:r>
              <a:rPr lang="en-US" sz="2000" dirty="0"/>
              <a:t>Dynamic components transform “links” as </a:t>
            </a:r>
            <a:r>
              <a:rPr lang="en-US" sz="2000" dirty="0" err="1"/>
              <a:t>DataProvider</a:t>
            </a:r>
            <a:r>
              <a:rPr lang="en-US" sz="2000" dirty="0"/>
              <a:t> in its metadata documentation</a:t>
            </a:r>
          </a:p>
          <a:p>
            <a:endParaRPr lang="en-US" dirty="0"/>
          </a:p>
          <a:p>
            <a:r>
              <a:rPr lang="en-US" dirty="0" err="1"/>
              <a:t>dataProvider</a:t>
            </a:r>
            <a:r>
              <a:rPr lang="en-US" b="0" i="0" dirty="0">
                <a:solidFill>
                  <a:srgbClr val="000000"/>
                </a:solidFill>
                <a:effectLst/>
                <a:latin typeface="Helvetica Neue" panose="02000503000000020004" pitchFamily="2" charset="0"/>
              </a:rPr>
              <a:t> is what makes a field an LOV field. When metadata comes from backend server through </a:t>
            </a:r>
            <a:r>
              <a:rPr lang="en-US" b="0" i="0" dirty="0" err="1">
                <a:solidFill>
                  <a:srgbClr val="000000"/>
                </a:solidFill>
                <a:effectLst/>
                <a:latin typeface="Helvetica Neue" panose="02000503000000020004" pitchFamily="2" charset="0"/>
              </a:rPr>
              <a:t>OpenAPI</a:t>
            </a:r>
            <a:r>
              <a:rPr lang="en-US" b="0" i="0" dirty="0">
                <a:solidFill>
                  <a:srgbClr val="000000"/>
                </a:solidFill>
                <a:effectLst/>
                <a:latin typeface="Helvetica Neue" panose="02000503000000020004" pitchFamily="2" charset="0"/>
              </a:rPr>
              <a:t> 3.0 documentation, </a:t>
            </a:r>
            <a:r>
              <a:rPr lang="en-US" dirty="0" err="1"/>
              <a:t>dataProvider</a:t>
            </a:r>
            <a:r>
              <a:rPr lang="en-US" b="0" i="0" dirty="0">
                <a:solidFill>
                  <a:srgbClr val="000000"/>
                </a:solidFill>
                <a:effectLst/>
                <a:latin typeface="Helvetica Neue" panose="02000503000000020004" pitchFamily="2" charset="0"/>
              </a:rPr>
              <a:t> is transformed from links. The </a:t>
            </a:r>
            <a:r>
              <a:rPr lang="en-US" dirty="0" err="1"/>
              <a:t>dataProvider</a:t>
            </a:r>
            <a:r>
              <a:rPr lang="en-US" b="0" i="0" dirty="0">
                <a:solidFill>
                  <a:srgbClr val="000000"/>
                </a:solidFill>
                <a:effectLst/>
                <a:latin typeface="Helvetica Neue" panose="02000503000000020004" pitchFamily="2" charset="0"/>
              </a:rPr>
              <a:t> transformed from </a:t>
            </a:r>
            <a:r>
              <a:rPr lang="en-US" b="0" i="0" dirty="0" err="1">
                <a:solidFill>
                  <a:srgbClr val="000000"/>
                </a:solidFill>
                <a:effectLst/>
                <a:latin typeface="Helvetica Neue" panose="02000503000000020004" pitchFamily="2" charset="0"/>
              </a:rPr>
              <a:t>OpenAPI</a:t>
            </a:r>
            <a:r>
              <a:rPr lang="en-US" b="0" i="0" dirty="0">
                <a:solidFill>
                  <a:srgbClr val="000000"/>
                </a:solidFill>
                <a:effectLst/>
                <a:latin typeface="Helvetica Neue" panose="02000503000000020004" pitchFamily="2" charset="0"/>
              </a:rPr>
              <a:t> 3.0 links will follow the syntax defined by VB Service </a:t>
            </a:r>
            <a:r>
              <a:rPr lang="en-US" b="0" i="0" dirty="0" err="1">
                <a:solidFill>
                  <a:srgbClr val="000000"/>
                </a:solidFill>
                <a:effectLst/>
                <a:latin typeface="Helvetica Neue" panose="02000503000000020004" pitchFamily="2" charset="0"/>
              </a:rPr>
              <a:t>DataProvider</a:t>
            </a:r>
            <a:r>
              <a:rPr lang="en-US" b="0" i="0" dirty="0">
                <a:solidFill>
                  <a:srgbClr val="000000"/>
                </a:solidFill>
                <a:effectLst/>
                <a:latin typeface="Helvetica Neue" panose="02000503000000020004" pitchFamily="2" charset="0"/>
              </a:rPr>
              <a:t>. </a:t>
            </a: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16</a:t>
            </a:fld>
            <a:endParaRPr lang="en-US"/>
          </a:p>
        </p:txBody>
      </p:sp>
    </p:spTree>
    <p:extLst>
      <p:ext uri="{BB962C8B-B14F-4D97-AF65-F5344CB8AC3E}">
        <p14:creationId xmlns:p14="http://schemas.microsoft.com/office/powerpoint/2010/main" val="292247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17</a:t>
            </a:fld>
            <a:endParaRPr lang="en-US"/>
          </a:p>
        </p:txBody>
      </p:sp>
    </p:spTree>
    <p:extLst>
      <p:ext uri="{BB962C8B-B14F-4D97-AF65-F5344CB8AC3E}">
        <p14:creationId xmlns:p14="http://schemas.microsoft.com/office/powerpoint/2010/main" val="1135831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 demonstrates the dynamic components specifically dynamic form capability in a real world use case.  As a HR representative,  I want to be able to access employee information in my organization.  I want to display basic information for that employee and with a click action,  I want to drill down more details about the same employee.  The connection between basic information and detailed information is driven with a rule in Visual Builder Design Time.  The rule expression can be incorporated as part of the layout definition in the same dynamic form.  </a:t>
            </a:r>
          </a:p>
        </p:txBody>
      </p:sp>
      <p:sp>
        <p:nvSpPr>
          <p:cNvPr id="4" name="Slide Number Placeholder 3"/>
          <p:cNvSpPr>
            <a:spLocks noGrp="1"/>
          </p:cNvSpPr>
          <p:nvPr>
            <p:ph type="sldNum" sz="quarter" idx="5"/>
          </p:nvPr>
        </p:nvSpPr>
        <p:spPr/>
        <p:txBody>
          <a:bodyPr/>
          <a:lstStyle/>
          <a:p>
            <a:fld id="{9EDC5964-3162-43B5-B1EC-63C8D166D7D3}" type="slidenum">
              <a:rPr lang="en-US" smtClean="0"/>
              <a:t>18</a:t>
            </a:fld>
            <a:endParaRPr lang="en-US"/>
          </a:p>
        </p:txBody>
      </p:sp>
    </p:spTree>
    <p:extLst>
      <p:ext uri="{BB962C8B-B14F-4D97-AF65-F5344CB8AC3E}">
        <p14:creationId xmlns:p14="http://schemas.microsoft.com/office/powerpoint/2010/main" val="3011533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3</a:t>
            </a:fld>
            <a:endParaRPr lang="en-US"/>
          </a:p>
        </p:txBody>
      </p:sp>
    </p:spTree>
    <p:extLst>
      <p:ext uri="{BB962C8B-B14F-4D97-AF65-F5344CB8AC3E}">
        <p14:creationId xmlns:p14="http://schemas.microsoft.com/office/powerpoint/2010/main" val="30647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Dynamic form consumes metadata from metadata source and variable from data source, build a form dynamically by stamping each property defined in the metadata to a dynamic input component. </a:t>
            </a:r>
          </a:p>
          <a:p>
            <a:endParaRPr lang="en-US" b="0" i="0" dirty="0">
              <a:solidFill>
                <a:srgbClr val="172B4D"/>
              </a:solidFill>
              <a:effectLst/>
              <a:latin typeface="-apple-system"/>
            </a:endParaRPr>
          </a:p>
          <a:p>
            <a:pPr algn="l" fontAlgn="base"/>
            <a:r>
              <a:rPr lang="en-US" b="0" i="0" dirty="0">
                <a:solidFill>
                  <a:srgbClr val="333333"/>
                </a:solidFill>
                <a:effectLst/>
                <a:latin typeface="Consolas" panose="020B0609020204030204" pitchFamily="49" charset="0"/>
              </a:rPr>
              <a:t>&lt;</a:t>
            </a:r>
            <a:r>
              <a:rPr lang="en-US" b="0" i="0" dirty="0" err="1">
                <a:solidFill>
                  <a:srgbClr val="333333"/>
                </a:solidFill>
                <a:effectLst/>
                <a:latin typeface="Consolas" panose="020B0609020204030204" pitchFamily="49" charset="0"/>
              </a:rPr>
              <a:t>oj</a:t>
            </a:r>
            <a:r>
              <a:rPr lang="en-US" b="0" i="0" dirty="0">
                <a:solidFill>
                  <a:srgbClr val="333333"/>
                </a:solidFill>
                <a:effectLst/>
                <a:latin typeface="Consolas" panose="020B0609020204030204" pitchFamily="49" charset="0"/>
              </a:rPr>
              <a:t>-dynamic-form</a:t>
            </a:r>
          </a:p>
          <a:p>
            <a:pPr algn="l" fontAlgn="base"/>
            <a:r>
              <a:rPr lang="en-US" b="0" i="0" dirty="0">
                <a:solidFill>
                  <a:srgbClr val="333333"/>
                </a:solidFill>
                <a:effectLst/>
                <a:latin typeface="Consolas" panose="020B0609020204030204" pitchFamily="49" charset="0"/>
              </a:rPr>
              <a:t>  value="{{$</a:t>
            </a:r>
            <a:r>
              <a:rPr lang="en-US" b="0" i="0" dirty="0" err="1">
                <a:solidFill>
                  <a:srgbClr val="333333"/>
                </a:solidFill>
                <a:effectLst/>
                <a:latin typeface="Consolas" panose="020B0609020204030204" pitchFamily="49" charset="0"/>
              </a:rPr>
              <a:t>variables.employee</a:t>
            </a:r>
            <a:r>
              <a:rPr lang="en-US" b="0" i="0" dirty="0">
                <a:solidFill>
                  <a:srgbClr val="333333"/>
                </a:solidFill>
                <a:effectLst/>
                <a:latin typeface="Consolas" panose="020B0609020204030204" pitchFamily="49" charset="0"/>
              </a:rPr>
              <a:t>}}"</a:t>
            </a:r>
          </a:p>
          <a:p>
            <a:pPr algn="l" fontAlgn="base"/>
            <a:r>
              <a:rPr lang="en-US" b="0" i="0" dirty="0">
                <a:solidFill>
                  <a:srgbClr val="333333"/>
                </a:solidFill>
                <a:effectLst/>
                <a:latin typeface="Consolas" panose="020B0609020204030204" pitchFamily="49" charset="0"/>
              </a:rPr>
              <a:t>  metadata="[[$</a:t>
            </a:r>
            <a:r>
              <a:rPr lang="en-US" b="0" i="0" dirty="0" err="1">
                <a:solidFill>
                  <a:srgbClr val="333333"/>
                </a:solidFill>
                <a:effectLst/>
                <a:latin typeface="Consolas" panose="020B0609020204030204" pitchFamily="49" charset="0"/>
              </a:rPr>
              <a:t>metadata.employee</a:t>
            </a:r>
            <a:r>
              <a:rPr lang="en-US" b="0" i="0" dirty="0">
                <a:solidFill>
                  <a:srgbClr val="333333"/>
                </a:solidFill>
                <a:effectLst/>
                <a:latin typeface="Consolas" panose="020B0609020204030204" pitchFamily="49" charset="0"/>
              </a:rPr>
              <a:t>]]"&gt;</a:t>
            </a:r>
          </a:p>
          <a:p>
            <a:pPr algn="l" fontAlgn="base"/>
            <a:r>
              <a:rPr lang="en-US" b="0" i="0" dirty="0">
                <a:solidFill>
                  <a:srgbClr val="333333"/>
                </a:solidFill>
                <a:effectLst/>
                <a:latin typeface="Consolas" panose="020B0609020204030204" pitchFamily="49" charset="0"/>
              </a:rPr>
              <a:t>&lt;/</a:t>
            </a:r>
            <a:r>
              <a:rPr lang="en-US" b="0" i="0" dirty="0" err="1">
                <a:solidFill>
                  <a:srgbClr val="333333"/>
                </a:solidFill>
                <a:effectLst/>
                <a:latin typeface="Consolas" panose="020B0609020204030204" pitchFamily="49" charset="0"/>
              </a:rPr>
              <a:t>oj</a:t>
            </a:r>
            <a:r>
              <a:rPr lang="en-US" b="0" i="0" dirty="0">
                <a:solidFill>
                  <a:srgbClr val="333333"/>
                </a:solidFill>
                <a:effectLst/>
                <a:latin typeface="Consolas" panose="020B0609020204030204" pitchFamily="49" charset="0"/>
              </a:rPr>
              <a:t>-dynamic-form&gt;</a:t>
            </a:r>
          </a:p>
          <a:p>
            <a:endParaRPr lang="en-US" b="0" i="0" dirty="0">
              <a:solidFill>
                <a:srgbClr val="172B4D"/>
              </a:solidFill>
              <a:effectLst/>
              <a:latin typeface="-apple-system"/>
            </a:endParaRPr>
          </a:p>
          <a:p>
            <a:r>
              <a:rPr lang="en-US" b="0" i="0" dirty="0" err="1">
                <a:solidFill>
                  <a:srgbClr val="172B4D"/>
                </a:solidFill>
                <a:effectLst/>
                <a:latin typeface="-apple-system"/>
              </a:rPr>
              <a:t>Page.json</a:t>
            </a:r>
            <a:r>
              <a:rPr lang="en-US" b="0" i="0" dirty="0">
                <a:solidFill>
                  <a:srgbClr val="172B4D"/>
                </a:solidFill>
                <a:effectLst/>
                <a:latin typeface="-apple-system"/>
              </a:rPr>
              <a:t> file contains </a:t>
            </a:r>
          </a:p>
          <a:p>
            <a:endParaRPr lang="en-US" b="0" i="0" dirty="0">
              <a:solidFill>
                <a:srgbClr val="172B4D"/>
              </a:solidFill>
              <a:effectLst/>
              <a:latin typeface="-apple-system"/>
            </a:endParaRPr>
          </a:p>
          <a:p>
            <a:pPr algn="l" fontAlgn="base"/>
            <a:r>
              <a:rPr lang="en-US" b="0" i="0" dirty="0">
                <a:solidFill>
                  <a:srgbClr val="333333"/>
                </a:solidFill>
                <a:effectLst/>
                <a:latin typeface="Consolas" panose="020B0609020204030204" pitchFamily="49" charset="0"/>
              </a:rPr>
              <a:t>{</a:t>
            </a:r>
          </a:p>
          <a:p>
            <a:pPr algn="l" fontAlgn="base"/>
            <a:r>
              <a:rPr lang="en-US" b="0" i="0" dirty="0">
                <a:solidFill>
                  <a:srgbClr val="333333"/>
                </a:solidFill>
                <a:effectLst/>
                <a:latin typeface="Consolas" panose="020B0609020204030204" pitchFamily="49" charset="0"/>
              </a:rPr>
              <a:t> "variables": {</a:t>
            </a:r>
          </a:p>
          <a:p>
            <a:pPr algn="l" fontAlgn="base"/>
            <a:r>
              <a:rPr lang="en-US" b="0" i="0" dirty="0">
                <a:solidFill>
                  <a:srgbClr val="333333"/>
                </a:solidFill>
                <a:effectLst/>
                <a:latin typeface="Consolas" panose="020B0609020204030204" pitchFamily="49" charset="0"/>
              </a:rPr>
              <a:t>    "employee": {</a:t>
            </a:r>
          </a:p>
          <a:p>
            <a:pPr algn="l" fontAlgn="base"/>
            <a:r>
              <a:rPr lang="en-US" b="0" i="0" dirty="0">
                <a:solidFill>
                  <a:srgbClr val="333333"/>
                </a:solidFill>
                <a:effectLst/>
                <a:latin typeface="Consolas" panose="020B0609020204030204" pitchFamily="49" charset="0"/>
              </a:rPr>
              <a:t>      "id": 1001,</a:t>
            </a:r>
          </a:p>
          <a:p>
            <a:pPr algn="l" fontAlgn="base"/>
            <a:r>
              <a:rPr lang="en-US" b="0" i="0" dirty="0">
                <a:solidFill>
                  <a:srgbClr val="333333"/>
                </a:solidFill>
                <a:effectLst/>
                <a:latin typeface="Consolas" panose="020B0609020204030204" pitchFamily="49" charset="0"/>
              </a:rPr>
              <a:t>      "</a:t>
            </a:r>
            <a:r>
              <a:rPr lang="en-US" b="0" i="0" dirty="0" err="1">
                <a:solidFill>
                  <a:srgbClr val="333333"/>
                </a:solidFill>
                <a:effectLst/>
                <a:latin typeface="Consolas" panose="020B0609020204030204" pitchFamily="49" charset="0"/>
              </a:rPr>
              <a:t>firstName</a:t>
            </a:r>
            <a:r>
              <a:rPr lang="en-US" b="0" i="0" dirty="0">
                <a:solidFill>
                  <a:srgbClr val="333333"/>
                </a:solidFill>
                <a:effectLst/>
                <a:latin typeface="Consolas" panose="020B0609020204030204" pitchFamily="49" charset="0"/>
              </a:rPr>
              <a:t>": "Bob",</a:t>
            </a:r>
          </a:p>
          <a:p>
            <a:pPr algn="l" fontAlgn="base"/>
            <a:r>
              <a:rPr lang="en-US" b="0" i="0" dirty="0">
                <a:solidFill>
                  <a:srgbClr val="333333"/>
                </a:solidFill>
                <a:effectLst/>
                <a:latin typeface="Consolas" panose="020B0609020204030204" pitchFamily="49" charset="0"/>
              </a:rPr>
              <a:t>      "</a:t>
            </a:r>
            <a:r>
              <a:rPr lang="en-US" b="0" i="0" dirty="0" err="1">
                <a:solidFill>
                  <a:srgbClr val="333333"/>
                </a:solidFill>
                <a:effectLst/>
                <a:latin typeface="Consolas" panose="020B0609020204030204" pitchFamily="49" charset="0"/>
              </a:rPr>
              <a:t>lastName</a:t>
            </a:r>
            <a:r>
              <a:rPr lang="en-US" b="0" i="0" dirty="0">
                <a:solidFill>
                  <a:srgbClr val="333333"/>
                </a:solidFill>
                <a:effectLst/>
                <a:latin typeface="Consolas" panose="020B0609020204030204" pitchFamily="49" charset="0"/>
              </a:rPr>
              <a:t>": "Smith"</a:t>
            </a:r>
          </a:p>
          <a:p>
            <a:pPr algn="l" fontAlgn="base"/>
            <a:r>
              <a:rPr lang="en-US" b="0" i="0" dirty="0">
                <a:solidFill>
                  <a:srgbClr val="333333"/>
                </a:solidFill>
                <a:effectLst/>
                <a:latin typeface="Consolas" panose="020B0609020204030204" pitchFamily="49" charset="0"/>
              </a:rPr>
              <a:t>    }</a:t>
            </a:r>
          </a:p>
          <a:p>
            <a:pPr algn="l" fontAlgn="base"/>
            <a:r>
              <a:rPr lang="en-US" b="0" i="0" dirty="0">
                <a:solidFill>
                  <a:srgbClr val="333333"/>
                </a:solidFill>
                <a:effectLst/>
                <a:latin typeface="Consolas" panose="020B0609020204030204" pitchFamily="49" charset="0"/>
              </a:rPr>
              <a:t>  },</a:t>
            </a:r>
          </a:p>
          <a:p>
            <a:pPr algn="l" fontAlgn="base"/>
            <a:r>
              <a:rPr lang="en-US" b="0" i="0" dirty="0">
                <a:solidFill>
                  <a:srgbClr val="333333"/>
                </a:solidFill>
                <a:effectLst/>
                <a:latin typeface="Consolas" panose="020B0609020204030204" pitchFamily="49" charset="0"/>
              </a:rPr>
              <a:t>  "metadata": {</a:t>
            </a:r>
          </a:p>
          <a:p>
            <a:pPr algn="l" fontAlgn="base"/>
            <a:r>
              <a:rPr lang="en-US" b="0" i="0" dirty="0">
                <a:solidFill>
                  <a:srgbClr val="333333"/>
                </a:solidFill>
                <a:effectLst/>
                <a:latin typeface="Consolas" panose="020B0609020204030204" pitchFamily="49" charset="0"/>
              </a:rPr>
              <a:t>    "employee": {</a:t>
            </a:r>
          </a:p>
          <a:p>
            <a:pPr algn="l" fontAlgn="base"/>
            <a:r>
              <a:rPr lang="en-US" b="0" i="0" dirty="0">
                <a:solidFill>
                  <a:srgbClr val="333333"/>
                </a:solidFill>
                <a:effectLst/>
                <a:latin typeface="Consolas" panose="020B0609020204030204" pitchFamily="49" charset="0"/>
              </a:rPr>
              <a:t>      "type": "object",</a:t>
            </a:r>
          </a:p>
          <a:p>
            <a:pPr algn="l" fontAlgn="base"/>
            <a:r>
              <a:rPr lang="en-US" b="0" i="0" dirty="0">
                <a:solidFill>
                  <a:srgbClr val="333333"/>
                </a:solidFill>
                <a:effectLst/>
                <a:latin typeface="Consolas" panose="020B0609020204030204" pitchFamily="49" charset="0"/>
              </a:rPr>
              <a:t>      "</a:t>
            </a:r>
            <a:r>
              <a:rPr lang="en-US" b="0" i="0" dirty="0" err="1">
                <a:solidFill>
                  <a:srgbClr val="333333"/>
                </a:solidFill>
                <a:effectLst/>
                <a:latin typeface="Consolas" panose="020B0609020204030204" pitchFamily="49" charset="0"/>
              </a:rPr>
              <a:t>labelHint</a:t>
            </a:r>
            <a:r>
              <a:rPr lang="en-US" b="0" i="0" dirty="0">
                <a:solidFill>
                  <a:srgbClr val="333333"/>
                </a:solidFill>
                <a:effectLst/>
                <a:latin typeface="Consolas" panose="020B0609020204030204" pitchFamily="49" charset="0"/>
              </a:rPr>
              <a:t>": "Employee",</a:t>
            </a:r>
          </a:p>
          <a:p>
            <a:pPr algn="l" fontAlgn="base"/>
            <a:r>
              <a:rPr lang="en-US" b="0" i="0" dirty="0">
                <a:solidFill>
                  <a:srgbClr val="333333"/>
                </a:solidFill>
                <a:effectLst/>
                <a:latin typeface="Consolas" panose="020B0609020204030204" pitchFamily="49" charset="0"/>
              </a:rPr>
              <a:t>      "properties": {</a:t>
            </a:r>
          </a:p>
          <a:p>
            <a:pPr algn="l" fontAlgn="base"/>
            <a:r>
              <a:rPr lang="en-US" b="0" i="0" dirty="0">
                <a:solidFill>
                  <a:srgbClr val="333333"/>
                </a:solidFill>
                <a:effectLst/>
                <a:latin typeface="Consolas" panose="020B0609020204030204" pitchFamily="49" charset="0"/>
              </a:rPr>
              <a:t>        "id": {</a:t>
            </a:r>
          </a:p>
          <a:p>
            <a:pPr algn="l" fontAlgn="base"/>
            <a:r>
              <a:rPr lang="en-US" b="0" i="0" dirty="0">
                <a:solidFill>
                  <a:srgbClr val="333333"/>
                </a:solidFill>
                <a:effectLst/>
                <a:latin typeface="Consolas" panose="020B0609020204030204" pitchFamily="49" charset="0"/>
              </a:rPr>
              <a:t>          "type": "number",</a:t>
            </a:r>
          </a:p>
          <a:p>
            <a:pPr algn="l" fontAlgn="base"/>
            <a:r>
              <a:rPr lang="en-US" b="0" i="0" dirty="0">
                <a:solidFill>
                  <a:srgbClr val="333333"/>
                </a:solidFill>
                <a:effectLst/>
                <a:latin typeface="Consolas" panose="020B0609020204030204" pitchFamily="49" charset="0"/>
              </a:rPr>
              <a:t>          "</a:t>
            </a:r>
            <a:r>
              <a:rPr lang="en-US" b="0" i="0" dirty="0" err="1">
                <a:solidFill>
                  <a:srgbClr val="333333"/>
                </a:solidFill>
                <a:effectLst/>
                <a:latin typeface="Consolas" panose="020B0609020204030204" pitchFamily="49" charset="0"/>
              </a:rPr>
              <a:t>readonly</a:t>
            </a:r>
            <a:r>
              <a:rPr lang="en-US" b="0" i="0" dirty="0">
                <a:solidFill>
                  <a:srgbClr val="333333"/>
                </a:solidFill>
                <a:effectLst/>
                <a:latin typeface="Consolas" panose="020B0609020204030204" pitchFamily="49" charset="0"/>
              </a:rPr>
              <a:t>": true,</a:t>
            </a:r>
          </a:p>
          <a:p>
            <a:pPr algn="l" fontAlgn="base"/>
            <a:r>
              <a:rPr lang="en-US" b="0" i="0" dirty="0">
                <a:solidFill>
                  <a:srgbClr val="333333"/>
                </a:solidFill>
                <a:effectLst/>
                <a:latin typeface="Consolas" panose="020B0609020204030204" pitchFamily="49" charset="0"/>
              </a:rPr>
              <a:t>          "</a:t>
            </a:r>
            <a:r>
              <a:rPr lang="en-US" b="0" i="0" dirty="0" err="1">
                <a:solidFill>
                  <a:srgbClr val="333333"/>
                </a:solidFill>
                <a:effectLst/>
                <a:latin typeface="Consolas" panose="020B0609020204030204" pitchFamily="49" charset="0"/>
              </a:rPr>
              <a:t>labelHint</a:t>
            </a:r>
            <a:r>
              <a:rPr lang="en-US" b="0" i="0" dirty="0">
                <a:solidFill>
                  <a:srgbClr val="333333"/>
                </a:solidFill>
                <a:effectLst/>
                <a:latin typeface="Consolas" panose="020B0609020204030204" pitchFamily="49" charset="0"/>
              </a:rPr>
              <a:t>": "Employee Id"</a:t>
            </a:r>
          </a:p>
          <a:p>
            <a:pPr algn="l" fontAlgn="base"/>
            <a:r>
              <a:rPr lang="en-US" b="0" i="0" dirty="0">
                <a:solidFill>
                  <a:srgbClr val="333333"/>
                </a:solidFill>
                <a:effectLst/>
                <a:latin typeface="Consolas" panose="020B0609020204030204" pitchFamily="49" charset="0"/>
              </a:rPr>
              <a:t>        },</a:t>
            </a:r>
          </a:p>
          <a:p>
            <a:endParaRPr lang="en-US" b="0" i="0" dirty="0">
              <a:solidFill>
                <a:srgbClr val="172B4D"/>
              </a:solidFill>
              <a:effectLst/>
              <a:latin typeface="-apple-system"/>
            </a:endParaRPr>
          </a:p>
          <a:p>
            <a:endParaRPr lang="en-US" b="0" i="0" dirty="0">
              <a:solidFill>
                <a:srgbClr val="172B4D"/>
              </a:solidFill>
              <a:effectLst/>
              <a:latin typeface="-apple-system"/>
            </a:endParaRPr>
          </a:p>
          <a:p>
            <a:r>
              <a:rPr lang="en-US" b="0" i="0" dirty="0">
                <a:solidFill>
                  <a:srgbClr val="172B4D"/>
                </a:solidFill>
                <a:effectLst/>
                <a:latin typeface="-apple-system"/>
              </a:rPr>
              <a:t>Dynamic table consumes metadata from metadata source and variable from data source, build a table dynamically by stamping each property defined in the metadata to a dynamic input component. </a:t>
            </a: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4</a:t>
            </a:fld>
            <a:endParaRPr lang="en-US"/>
          </a:p>
        </p:txBody>
      </p:sp>
    </p:spTree>
    <p:extLst>
      <p:ext uri="{BB962C8B-B14F-4D97-AF65-F5344CB8AC3E}">
        <p14:creationId xmlns:p14="http://schemas.microsoft.com/office/powerpoint/2010/main" val="631156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3200" b="0" i="0" dirty="0">
                <a:solidFill>
                  <a:srgbClr val="000000"/>
                </a:solidFill>
                <a:effectLst/>
                <a:latin typeface="Helvetica Neue" panose="02000503000000020004" pitchFamily="2" charset="0"/>
              </a:rPr>
              <a:t>Dynamic components by design fetches their metadata from Open API 3.0 Swagger specifications.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In certain situations,  the applications would be able to introduce additional client features in metadata</a:t>
            </a:r>
          </a:p>
          <a:p>
            <a:pPr marL="651510" lvl="1" indent="-285750"/>
            <a:r>
              <a:rPr lang="en-US" dirty="0"/>
              <a:t>Base Client Metadata</a:t>
            </a:r>
          </a:p>
          <a:p>
            <a:pPr marL="1017270" lvl="2" indent="-285750"/>
            <a:r>
              <a:rPr lang="en-US" dirty="0"/>
              <a:t>If the service does not support Open API describe,  then the Base Client Metadata is an option to define describe metadata that would make up the business service</a:t>
            </a:r>
          </a:p>
          <a:p>
            <a:pPr marL="1017270" lvl="2" indent="-285750"/>
            <a:r>
              <a:rPr lang="en-US" dirty="0"/>
              <a:t>JSON file named data-</a:t>
            </a:r>
            <a:r>
              <a:rPr lang="en-US" dirty="0" err="1"/>
              <a:t>description.json</a:t>
            </a:r>
            <a:r>
              <a:rPr lang="en-US" dirty="0"/>
              <a:t> is created and placed as part of your application folder structure.</a:t>
            </a:r>
          </a:p>
          <a:p>
            <a:pPr marL="1017270" lvl="2" indent="-285750"/>
            <a:r>
              <a:rPr lang="en-US" dirty="0"/>
              <a:t>$common and $operations are main partitions of the metadata</a:t>
            </a:r>
          </a:p>
          <a:p>
            <a:pPr marL="1383030" lvl="3" indent="-285750"/>
            <a:r>
              <a:rPr lang="en-US" dirty="0"/>
              <a:t>$common part defines the common properties such as the metadata type, file path and </a:t>
            </a:r>
            <a:r>
              <a:rPr lang="en-US" dirty="0" err="1"/>
              <a:t>operationId</a:t>
            </a:r>
            <a:endParaRPr lang="en-US" dirty="0"/>
          </a:p>
          <a:p>
            <a:pPr marL="1383030" lvl="3" indent="-285750"/>
            <a:r>
              <a:rPr lang="en-US" dirty="0"/>
              <a:t>$operations part defines the specific operations defined by the business service </a:t>
            </a:r>
          </a:p>
          <a:p>
            <a:pPr marL="1383030" lvl="3" indent="-285750"/>
            <a:endParaRPr lang="en-US" dirty="0"/>
          </a:p>
          <a:p>
            <a:pPr marL="651510" lvl="1" indent="-285750"/>
            <a:r>
              <a:rPr lang="en-US" dirty="0"/>
              <a:t>Client Metadata Augmentation</a:t>
            </a:r>
          </a:p>
          <a:p>
            <a:pPr marL="1017270" lvl="2" indent="-285750"/>
            <a:r>
              <a:rPr lang="en-US" dirty="0" err="1"/>
              <a:t>addField</a:t>
            </a:r>
            <a:r>
              <a:rPr lang="en-US" dirty="0"/>
              <a:t> operation adds an additional field to the base metadata;  a virtual or a calculated field </a:t>
            </a:r>
          </a:p>
          <a:p>
            <a:pPr marL="1017270" lvl="2" indent="-285750"/>
            <a:r>
              <a:rPr lang="en-US" dirty="0" err="1"/>
              <a:t>addMetadata</a:t>
            </a:r>
            <a:r>
              <a:rPr lang="en-US" dirty="0"/>
              <a:t> operation adds additional metadata to the base metadata like validators, default values</a:t>
            </a:r>
          </a:p>
          <a:p>
            <a:pPr marL="1017270" lvl="2" indent="-285750"/>
            <a:r>
              <a:rPr lang="en-US" dirty="0" err="1"/>
              <a:t>replaceMetadata</a:t>
            </a:r>
            <a:r>
              <a:rPr lang="en-US" dirty="0"/>
              <a:t> operation is used to replace metadata for properties that already exists</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5</a:t>
            </a:fld>
            <a:endParaRPr lang="en-US"/>
          </a:p>
        </p:txBody>
      </p:sp>
    </p:spTree>
    <p:extLst>
      <p:ext uri="{BB962C8B-B14F-4D97-AF65-F5344CB8AC3E}">
        <p14:creationId xmlns:p14="http://schemas.microsoft.com/office/powerpoint/2010/main" val="408113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000" dirty="0"/>
              <a:t>Extension Support</a:t>
            </a:r>
          </a:p>
          <a:p>
            <a:pPr marL="651510" lvl="1" indent="-285750"/>
            <a:r>
              <a:rPr lang="en-US" dirty="0"/>
              <a:t>Metadata can be augmented in Application Extension the same way in Base Application</a:t>
            </a:r>
          </a:p>
          <a:p>
            <a:pPr marL="651510" lvl="1" indent="-285750"/>
            <a:r>
              <a:rPr lang="en-US" dirty="0"/>
              <a:t>The metadata follows the same structure and same syntax in Application Extensions as in Base Application</a:t>
            </a:r>
          </a:p>
          <a:p>
            <a:pPr marL="651510" lvl="1" indent="-285750"/>
            <a:r>
              <a:rPr lang="en-US" dirty="0"/>
              <a:t>The metadata in Application Extension is cumulative from the metadata obtained from Base Application and the client augmentation from the Application Extension, therefore </a:t>
            </a:r>
          </a:p>
          <a:p>
            <a:pPr marL="1017270" lvl="2" indent="-285750"/>
            <a:r>
              <a:rPr lang="en-US" dirty="0"/>
              <a:t>The changes added in Base Application impacts to Application Extension depending on </a:t>
            </a:r>
          </a:p>
          <a:p>
            <a:pPr marL="1383030" lvl="3" indent="-285750"/>
            <a:r>
              <a:rPr lang="en-US" dirty="0" err="1"/>
              <a:t>addField</a:t>
            </a:r>
            <a:r>
              <a:rPr lang="en-US" dirty="0"/>
              <a:t>  - Same field name collisions, Base Application wins </a:t>
            </a:r>
          </a:p>
          <a:p>
            <a:pPr marL="1383030" lvl="3" indent="-285750"/>
            <a:endParaRPr lang="en-US" dirty="0"/>
          </a:p>
          <a:p>
            <a:pPr marL="1383030" lvl="3" indent="-285750"/>
            <a:r>
              <a:rPr lang="en-US" dirty="0" err="1"/>
              <a:t>addMetadata</a:t>
            </a:r>
            <a:r>
              <a:rPr lang="en-US" dirty="0"/>
              <a:t> – </a:t>
            </a:r>
            <a:r>
              <a:rPr lang="en-US" b="0" i="0" dirty="0">
                <a:solidFill>
                  <a:srgbClr val="000000"/>
                </a:solidFill>
                <a:effectLst/>
                <a:latin typeface="Helvetica Neue" panose="02000503000000020004" pitchFamily="2" charset="0"/>
              </a:rPr>
              <a:t> Operation </a:t>
            </a:r>
            <a:r>
              <a:rPr lang="en-US" dirty="0" err="1"/>
              <a:t>addMetadata</a:t>
            </a:r>
            <a:r>
              <a:rPr lang="en-US" b="0" i="0" dirty="0">
                <a:solidFill>
                  <a:srgbClr val="000000"/>
                </a:solidFill>
                <a:effectLst/>
                <a:latin typeface="Helvetica Neue" panose="02000503000000020004" pitchFamily="2" charset="0"/>
              </a:rPr>
              <a:t> is to add metadata to properties that already exist in the base metadata. It contains a map that maps target of the the operation (either $common or $operations/</a:t>
            </a:r>
            <a:r>
              <a:rPr lang="en-US" b="0" i="0" dirty="0" err="1">
                <a:solidFill>
                  <a:srgbClr val="000000"/>
                </a:solidFill>
                <a:effectLst/>
                <a:latin typeface="Helvetica Neue" panose="02000503000000020004" pitchFamily="2" charset="0"/>
              </a:rPr>
              <a:t>operationId</a:t>
            </a:r>
            <a:r>
              <a:rPr lang="en-US" b="0" i="0" dirty="0">
                <a:solidFill>
                  <a:srgbClr val="000000"/>
                </a:solidFill>
                <a:effectLst/>
                <a:latin typeface="Helvetica Neue" panose="02000503000000020004" pitchFamily="2" charset="0"/>
              </a:rPr>
              <a:t>) to the content that will be added. </a:t>
            </a:r>
          </a:p>
          <a:p>
            <a:pPr marL="1383030" lvl="3" indent="-285750"/>
            <a:endParaRPr lang="en-US" dirty="0"/>
          </a:p>
          <a:p>
            <a:pPr marL="1383030" lvl="3" indent="-285750"/>
            <a:r>
              <a:rPr lang="en-US" dirty="0" err="1"/>
              <a:t>replaceMetadata</a:t>
            </a:r>
            <a:r>
              <a:rPr lang="en-US" dirty="0"/>
              <a:t> – The metadata change in Base Application may or may not have visibility in Application Extension depending on same metadata is replace in Application Extension</a:t>
            </a:r>
          </a:p>
          <a:p>
            <a:pPr marL="285750" indent="-285750">
              <a:buFont typeface="Arial" panose="020B0604020202020204" pitchFamily="34" charset="0"/>
              <a:buChar char="•"/>
            </a:pPr>
            <a:r>
              <a:rPr lang="en-US" dirty="0"/>
              <a:t>Expression Support</a:t>
            </a:r>
          </a:p>
          <a:p>
            <a:pPr algn="l"/>
            <a:r>
              <a:rPr lang="en-US" b="0" i="0" dirty="0">
                <a:solidFill>
                  <a:srgbClr val="000000"/>
                </a:solidFill>
                <a:effectLst/>
                <a:latin typeface="Helvetica Neue" panose="02000503000000020004" pitchFamily="2" charset="0"/>
              </a:rPr>
              <a:t>Both client metadata (data-</a:t>
            </a:r>
            <a:r>
              <a:rPr lang="en-US" b="0" i="0" dirty="0" err="1">
                <a:solidFill>
                  <a:srgbClr val="000000"/>
                </a:solidFill>
                <a:effectLst/>
                <a:latin typeface="Helvetica Neue" panose="02000503000000020004" pitchFamily="2" charset="0"/>
              </a:rPr>
              <a:t>description.json</a:t>
            </a:r>
            <a:r>
              <a:rPr lang="en-US" b="0" i="0" dirty="0">
                <a:solidFill>
                  <a:srgbClr val="000000"/>
                </a:solidFill>
                <a:effectLst/>
                <a:latin typeface="Helvetica Neue" panose="02000503000000020004" pitchFamily="2" charset="0"/>
              </a:rPr>
              <a:t>) and client metadata augmentation (data-</a:t>
            </a:r>
            <a:r>
              <a:rPr lang="en-US" b="0" i="0" dirty="0" err="1">
                <a:solidFill>
                  <a:srgbClr val="000000"/>
                </a:solidFill>
                <a:effectLst/>
                <a:latin typeface="Helvetica Neue" panose="02000503000000020004" pitchFamily="2" charset="0"/>
              </a:rPr>
              <a:t>descripition</a:t>
            </a:r>
            <a:r>
              <a:rPr lang="en-US" b="0" i="0" dirty="0">
                <a:solidFill>
                  <a:srgbClr val="000000"/>
                </a:solidFill>
                <a:effectLst/>
                <a:latin typeface="Helvetica Neue" panose="02000503000000020004" pitchFamily="2" charset="0"/>
              </a:rPr>
              <a:t>-</a:t>
            </a:r>
            <a:r>
              <a:rPr lang="en-US" b="0" i="0" dirty="0" err="1">
                <a:solidFill>
                  <a:srgbClr val="000000"/>
                </a:solidFill>
                <a:effectLst/>
                <a:latin typeface="Helvetica Neue" panose="02000503000000020004" pitchFamily="2" charset="0"/>
              </a:rPr>
              <a:t>overlay.json</a:t>
            </a:r>
            <a:r>
              <a:rPr lang="en-US" b="0" i="0" dirty="0">
                <a:solidFill>
                  <a:srgbClr val="000000"/>
                </a:solidFill>
                <a:effectLst/>
                <a:latin typeface="Helvetica Neue" panose="02000503000000020004" pitchFamily="2" charset="0"/>
              </a:rPr>
              <a:t>) support expressions for a fixed set of attributes. The context used in the expressions is defined in the Rules column of the table. The attributes that supports expression are:</a:t>
            </a:r>
          </a:p>
          <a:p>
            <a:pPr lvl="1" algn="l">
              <a:buFont typeface="Arial" panose="020B0604020202020204" pitchFamily="34" charset="0"/>
              <a:buChar char="•"/>
            </a:pPr>
            <a:r>
              <a:rPr lang="en-US" b="0" i="0" dirty="0">
                <a:solidFill>
                  <a:srgbClr val="000000"/>
                </a:solidFill>
                <a:effectLst/>
                <a:latin typeface="Helvetica Neue" panose="02000503000000020004" pitchFamily="2" charset="0"/>
              </a:rPr>
              <a:t>converter</a:t>
            </a:r>
          </a:p>
          <a:p>
            <a:pPr lvl="1" algn="l">
              <a:buFont typeface="Arial" panose="020B0604020202020204" pitchFamily="34" charset="0"/>
              <a:buChar char="•"/>
            </a:pPr>
            <a:r>
              <a:rPr lang="en-US" b="0" i="0" dirty="0" err="1">
                <a:solidFill>
                  <a:srgbClr val="000000"/>
                </a:solidFill>
                <a:effectLst/>
                <a:latin typeface="Helvetica Neue" panose="02000503000000020004" pitchFamily="2" charset="0"/>
              </a:rPr>
              <a:t>defaultValue</a:t>
            </a:r>
            <a:endParaRPr lang="en-US" b="0" i="0" dirty="0">
              <a:solidFill>
                <a:srgbClr val="000000"/>
              </a:solidFill>
              <a:effectLst/>
              <a:latin typeface="Helvetica Neue" panose="02000503000000020004" pitchFamily="2" charset="0"/>
            </a:endParaRPr>
          </a:p>
          <a:p>
            <a:pPr lvl="1" algn="l">
              <a:buFont typeface="Arial" panose="020B0604020202020204" pitchFamily="34" charset="0"/>
              <a:buChar char="•"/>
            </a:pPr>
            <a:r>
              <a:rPr lang="en-US" b="0" i="0" dirty="0">
                <a:solidFill>
                  <a:srgbClr val="000000"/>
                </a:solidFill>
                <a:effectLst/>
                <a:latin typeface="Helvetica Neue" panose="02000503000000020004" pitchFamily="2" charset="0"/>
              </a:rPr>
              <a:t>help-</a:t>
            </a:r>
            <a:r>
              <a:rPr lang="en-US" b="0" i="0" dirty="0" err="1">
                <a:solidFill>
                  <a:srgbClr val="000000"/>
                </a:solidFill>
                <a:effectLst/>
                <a:latin typeface="Helvetica Neue" panose="02000503000000020004" pitchFamily="2" charset="0"/>
              </a:rPr>
              <a:t>hints.definition</a:t>
            </a:r>
            <a:endParaRPr lang="en-US" b="0" i="0" dirty="0">
              <a:solidFill>
                <a:srgbClr val="000000"/>
              </a:solidFill>
              <a:effectLst/>
              <a:latin typeface="Helvetica Neue" panose="02000503000000020004" pitchFamily="2" charset="0"/>
            </a:endParaRPr>
          </a:p>
          <a:p>
            <a:pPr lvl="1" algn="l">
              <a:buFont typeface="Arial" panose="020B0604020202020204" pitchFamily="34" charset="0"/>
              <a:buChar char="•"/>
            </a:pPr>
            <a:r>
              <a:rPr lang="en-US" b="0" i="0" dirty="0">
                <a:solidFill>
                  <a:srgbClr val="000000"/>
                </a:solidFill>
                <a:effectLst/>
                <a:latin typeface="Helvetica Neue" panose="02000503000000020004" pitchFamily="2" charset="0"/>
              </a:rPr>
              <a:t>help-</a:t>
            </a:r>
            <a:r>
              <a:rPr lang="en-US" b="0" i="0" dirty="0" err="1">
                <a:solidFill>
                  <a:srgbClr val="000000"/>
                </a:solidFill>
                <a:effectLst/>
                <a:latin typeface="Helvetica Neue" panose="02000503000000020004" pitchFamily="2" charset="0"/>
              </a:rPr>
              <a:t>hints.source</a:t>
            </a:r>
            <a:endParaRPr lang="en-US" b="0" i="0" dirty="0">
              <a:solidFill>
                <a:srgbClr val="000000"/>
              </a:solidFill>
              <a:effectLst/>
              <a:latin typeface="Helvetica Neue" panose="02000503000000020004" pitchFamily="2" charset="0"/>
            </a:endParaRPr>
          </a:p>
          <a:p>
            <a:pPr lvl="1" algn="l">
              <a:buFont typeface="Arial" panose="020B0604020202020204" pitchFamily="34" charset="0"/>
              <a:buChar char="•"/>
            </a:pPr>
            <a:r>
              <a:rPr lang="en-US" b="0" i="0" dirty="0" err="1">
                <a:solidFill>
                  <a:srgbClr val="000000"/>
                </a:solidFill>
                <a:effectLst/>
                <a:latin typeface="Helvetica Neue" panose="02000503000000020004" pitchFamily="2" charset="0"/>
              </a:rPr>
              <a:t>readonly</a:t>
            </a:r>
            <a:endParaRPr lang="en-US" b="0" i="0" dirty="0">
              <a:solidFill>
                <a:srgbClr val="000000"/>
              </a:solidFill>
              <a:effectLst/>
              <a:latin typeface="Helvetica Neue" panose="02000503000000020004" pitchFamily="2" charset="0"/>
            </a:endParaRPr>
          </a:p>
          <a:p>
            <a:pPr lvl="1" algn="l">
              <a:buFont typeface="Arial" panose="020B0604020202020204" pitchFamily="34" charset="0"/>
              <a:buChar char="•"/>
            </a:pPr>
            <a:r>
              <a:rPr lang="en-US" b="0" i="0" dirty="0">
                <a:solidFill>
                  <a:srgbClr val="000000"/>
                </a:solidFill>
                <a:effectLst/>
                <a:latin typeface="Helvetica Neue" panose="02000503000000020004" pitchFamily="2" charset="0"/>
              </a:rPr>
              <a:t>required</a:t>
            </a:r>
          </a:p>
          <a:p>
            <a:pPr lvl="1" algn="l">
              <a:buFont typeface="Arial" panose="020B0604020202020204" pitchFamily="34" charset="0"/>
              <a:buChar char="•"/>
            </a:pPr>
            <a:r>
              <a:rPr lang="en-US" b="0" i="0" dirty="0">
                <a:solidFill>
                  <a:srgbClr val="000000"/>
                </a:solidFill>
                <a:effectLst/>
                <a:latin typeface="Helvetica Neue" panose="02000503000000020004" pitchFamily="2" charset="0"/>
              </a:rPr>
              <a:t>validators</a:t>
            </a:r>
          </a:p>
          <a:p>
            <a:pPr lvl="1" algn="l">
              <a:buFont typeface="Arial" panose="020B0604020202020204" pitchFamily="34" charset="0"/>
              <a:buChar char="•"/>
            </a:pPr>
            <a:r>
              <a:rPr lang="en-US" b="0" i="0" dirty="0">
                <a:solidFill>
                  <a:srgbClr val="000000"/>
                </a:solidFill>
                <a:effectLst/>
                <a:latin typeface="Helvetica Neue" panose="02000503000000020004" pitchFamily="2" charset="0"/>
              </a:rPr>
              <a:t>value</a:t>
            </a:r>
            <a:endParaRPr lang="en-US" dirty="0"/>
          </a:p>
          <a:p>
            <a:pPr marL="285750" indent="-285750">
              <a:buFont typeface="Arial" panose="020B0604020202020204" pitchFamily="34" charset="0"/>
              <a:buChar char="•"/>
            </a:pPr>
            <a:r>
              <a:rPr lang="en-US" dirty="0"/>
              <a:t>Rollout Critical Properties – Indicates associated property is important.  </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6</a:t>
            </a:fld>
            <a:endParaRPr lang="en-US"/>
          </a:p>
        </p:txBody>
      </p:sp>
    </p:spTree>
    <p:extLst>
      <p:ext uri="{BB962C8B-B14F-4D97-AF65-F5344CB8AC3E}">
        <p14:creationId xmlns:p14="http://schemas.microsoft.com/office/powerpoint/2010/main" val="182028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dirty="0">
                <a:solidFill>
                  <a:srgbClr val="000000"/>
                </a:solidFill>
                <a:effectLst/>
                <a:latin typeface="Helvetica Neue" panose="02000503000000020004" pitchFamily="2" charset="0"/>
              </a:rPr>
              <a:t>An application developer can create a dynamic layout using Visual Builder Design Time. A layout file contains various sections for configuring different aspects of layouts. </a:t>
            </a:r>
          </a:p>
          <a:p>
            <a:pPr algn="l"/>
            <a:endParaRPr lang="en-US" sz="1800" b="0" i="0" dirty="0">
              <a:solidFill>
                <a:srgbClr val="000000"/>
              </a:solidFill>
              <a:effectLst/>
              <a:latin typeface="Helvetica Neue" panose="02000503000000020004" pitchFamily="2" charset="0"/>
            </a:endParaRPr>
          </a:p>
          <a:p>
            <a:pPr algn="l"/>
            <a:r>
              <a:rPr lang="en-US" sz="1800" b="0" i="0" dirty="0">
                <a:solidFill>
                  <a:srgbClr val="000000"/>
                </a:solidFill>
                <a:effectLst/>
                <a:latin typeface="Helvetica Neue" panose="02000503000000020004" pitchFamily="2" charset="0"/>
              </a:rPr>
              <a:t>Dynamic Layout applies all Dynamic Components which support layout, including Dynamic Container. </a:t>
            </a:r>
          </a:p>
          <a:p>
            <a:pPr algn="l"/>
            <a:endParaRPr lang="en-US" sz="1800" b="0" i="0" dirty="0">
              <a:solidFill>
                <a:srgbClr val="000000"/>
              </a:solidFill>
              <a:effectLst/>
              <a:latin typeface="Helvetica Neue" panose="02000503000000020004" pitchFamily="2" charset="0"/>
            </a:endParaRPr>
          </a:p>
          <a:p>
            <a:pPr algn="l"/>
            <a:r>
              <a:rPr lang="en-US" sz="1800" b="0" i="0" dirty="0">
                <a:solidFill>
                  <a:srgbClr val="000000"/>
                </a:solidFill>
                <a:effectLst/>
                <a:latin typeface="Helvetica Neue" panose="02000503000000020004" pitchFamily="2" charset="0"/>
              </a:rPr>
              <a:t>In Visual Builder Design Time the Dynamic Container layout is contained in the Page Metadata while for Dynamic Form and Table it is contained in the dynamic layouts module. </a:t>
            </a:r>
          </a:p>
          <a:p>
            <a:pPr algn="l"/>
            <a:endParaRPr lang="en-US" sz="1800" b="0" i="0" dirty="0">
              <a:solidFill>
                <a:srgbClr val="000000"/>
              </a:solidFill>
              <a:effectLst/>
              <a:latin typeface="Helvetica Neue" panose="02000503000000020004" pitchFamily="2" charset="0"/>
            </a:endParaRPr>
          </a:p>
          <a:p>
            <a:pPr algn="l"/>
            <a:r>
              <a:rPr lang="en-US" sz="1800" b="0" i="0" dirty="0">
                <a:solidFill>
                  <a:srgbClr val="000000"/>
                </a:solidFill>
                <a:effectLst/>
                <a:latin typeface="Helvetica Neue" panose="02000503000000020004" pitchFamily="2" charset="0"/>
              </a:rPr>
              <a:t>Though the location where the layouts are stored differently, the content of the layouts is similar across Dynamic Container and Form/Table.</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7</a:t>
            </a:fld>
            <a:endParaRPr lang="en-US"/>
          </a:p>
        </p:txBody>
      </p:sp>
    </p:spTree>
    <p:extLst>
      <p:ext uri="{BB962C8B-B14F-4D97-AF65-F5344CB8AC3E}">
        <p14:creationId xmlns:p14="http://schemas.microsoft.com/office/powerpoint/2010/main" val="4167641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000" dirty="0"/>
              <a:t>Context variables expose various pieces of information to developers to develop applications.  </a:t>
            </a:r>
          </a:p>
          <a:p>
            <a:pPr marL="285750" indent="-285750">
              <a:buFont typeface="Arial" panose="020B0604020202020204" pitchFamily="34" charset="0"/>
              <a:buChar char="•"/>
            </a:pPr>
            <a:r>
              <a:rPr lang="en-US" sz="2000" dirty="0"/>
              <a:t>Context variables are used to evaluate expressions </a:t>
            </a:r>
          </a:p>
          <a:p>
            <a:pPr marL="708660" lvl="1" indent="-342900">
              <a:buFont typeface="Arial" panose="020B0604020202020204" pitchFamily="34" charset="0"/>
              <a:buChar char="•"/>
            </a:pPr>
            <a:r>
              <a:rPr lang="en-US" sz="2000" dirty="0"/>
              <a:t>Within metadata of Dynamic Layouts </a:t>
            </a:r>
            <a:r>
              <a:rPr lang="en-US" sz="2000" dirty="0" err="1"/>
              <a:t>layout.json</a:t>
            </a:r>
            <a:r>
              <a:rPr lang="en-US" sz="2000" dirty="0"/>
              <a:t> or layout-</a:t>
            </a:r>
            <a:r>
              <a:rPr lang="en-US" sz="2000" dirty="0" err="1"/>
              <a:t>x.json</a:t>
            </a:r>
            <a:endParaRPr lang="en-US" sz="2000" dirty="0"/>
          </a:p>
          <a:p>
            <a:pPr marL="708660" lvl="1" indent="-342900">
              <a:buFont typeface="Arial" panose="020B0604020202020204" pitchFamily="34" charset="0"/>
              <a:buChar char="•"/>
            </a:pPr>
            <a:r>
              <a:rPr lang="en-US" sz="2000" dirty="0"/>
              <a:t>Within data-</a:t>
            </a:r>
            <a:r>
              <a:rPr lang="en-US" sz="2000" dirty="0" err="1"/>
              <a:t>description.json</a:t>
            </a:r>
            <a:r>
              <a:rPr lang="en-US" sz="2000" dirty="0"/>
              <a:t>, data-description-</a:t>
            </a:r>
            <a:r>
              <a:rPr lang="en-US" sz="2000" dirty="0" err="1"/>
              <a:t>x.json</a:t>
            </a:r>
            <a:endParaRPr lang="en-US" sz="2000" dirty="0"/>
          </a:p>
          <a:p>
            <a:pPr marL="342900" indent="-342900">
              <a:buFont typeface="Arial" panose="020B0604020202020204" pitchFamily="34" charset="0"/>
              <a:buChar char="•"/>
            </a:pPr>
            <a:r>
              <a:rPr lang="en-US" sz="2000" dirty="0"/>
              <a:t>Context section in Dynamic Components API Reference has extensive details on Context Variables Supportability in Field Template, Form Template, Cell Template,  Container Template and Rules</a:t>
            </a:r>
          </a:p>
          <a:p>
            <a:pPr marL="342900" indent="-342900">
              <a:buFont typeface="Arial" panose="020B0604020202020204" pitchFamily="34" charset="0"/>
              <a:buChar char="•"/>
            </a:pPr>
            <a:r>
              <a:rPr lang="en-US" sz="2000" dirty="0"/>
              <a:t>Note supportability from version 8.2.0 and higher in the section for more details</a:t>
            </a:r>
          </a:p>
          <a:p>
            <a:pPr marL="342900" indent="-342900">
              <a:buFont typeface="Arial" panose="020B0604020202020204" pitchFamily="34" charset="0"/>
              <a:buChar char="•"/>
            </a:pPr>
            <a:r>
              <a:rPr lang="en-US" sz="2000" dirty="0"/>
              <a:t>Certain context variables are deprecated and changed in Rules and Templates and shown in the API Reference</a:t>
            </a:r>
          </a:p>
          <a:p>
            <a:pPr marL="342900" indent="-342900">
              <a:buFont typeface="Arial" panose="020B0604020202020204" pitchFamily="34" charset="0"/>
              <a:buChar char="•"/>
            </a:pPr>
            <a:r>
              <a:rPr lang="en-US" sz="2000" dirty="0"/>
              <a:t>API Reference describes what each context variable does and references additional details</a:t>
            </a:r>
          </a:p>
          <a:p>
            <a:pPr marL="708660" lvl="1" indent="-342900">
              <a:buFont typeface="Arial" panose="020B0604020202020204" pitchFamily="34" charset="0"/>
              <a:buChar char="•"/>
            </a:pPr>
            <a:r>
              <a:rPr lang="en-US" sz="2000" dirty="0"/>
              <a:t>For example, $data exposes the </a:t>
            </a:r>
            <a:r>
              <a:rPr lang="en-US" sz="2000" dirty="0" err="1"/>
              <a:t>DataProvider</a:t>
            </a:r>
            <a:r>
              <a:rPr lang="en-US" sz="2000" dirty="0"/>
              <a:t> of a Dynamic Table </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8</a:t>
            </a:fld>
            <a:endParaRPr lang="en-US"/>
          </a:p>
        </p:txBody>
      </p:sp>
    </p:spTree>
    <p:extLst>
      <p:ext uri="{BB962C8B-B14F-4D97-AF65-F5344CB8AC3E}">
        <p14:creationId xmlns:p14="http://schemas.microsoft.com/office/powerpoint/2010/main" val="862106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9</a:t>
            </a:fld>
            <a:endParaRPr lang="en-US"/>
          </a:p>
        </p:txBody>
      </p:sp>
    </p:spTree>
    <p:extLst>
      <p:ext uri="{BB962C8B-B14F-4D97-AF65-F5344CB8AC3E}">
        <p14:creationId xmlns:p14="http://schemas.microsoft.com/office/powerpoint/2010/main" val="1628008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panose="02000503000000020004" pitchFamily="2" charset="0"/>
              </a:rPr>
              <a:t>In this example, if the </a:t>
            </a:r>
            <a:r>
              <a:rPr lang="en-US" b="0" i="0" dirty="0" err="1">
                <a:solidFill>
                  <a:srgbClr val="000000"/>
                </a:solidFill>
                <a:effectLst/>
                <a:latin typeface="Helvetica Neue" panose="02000503000000020004" pitchFamily="2" charset="0"/>
              </a:rPr>
              <a:t>employeeId</a:t>
            </a:r>
            <a:r>
              <a:rPr lang="en-US" b="0" i="0" dirty="0">
                <a:solidFill>
                  <a:srgbClr val="000000"/>
                </a:solidFill>
                <a:effectLst/>
                <a:latin typeface="Helvetica Neue" panose="02000503000000020004" pitchFamily="2" charset="0"/>
              </a:rPr>
              <a:t> value is above 2000, the dynamic form will </a:t>
            </a:r>
            <a:r>
              <a:rPr lang="en-US" b="0" i="0" dirty="0" err="1">
                <a:solidFill>
                  <a:srgbClr val="000000"/>
                </a:solidFill>
                <a:effectLst/>
                <a:latin typeface="Helvetica Neue" panose="02000503000000020004" pitchFamily="2" charset="0"/>
              </a:rPr>
              <a:t>evalate</a:t>
            </a:r>
            <a:r>
              <a:rPr lang="en-US" b="0" i="0" dirty="0">
                <a:solidFill>
                  <a:srgbClr val="000000"/>
                </a:solidFill>
                <a:effectLst/>
                <a:latin typeface="Helvetica Neue" panose="02000503000000020004" pitchFamily="2" charset="0"/>
              </a:rPr>
              <a:t> to the 'alternate' layout while ids of 2000 or less will use the 'default' layout.</a:t>
            </a:r>
          </a:p>
          <a:p>
            <a:br>
              <a:rPr lang="en-US" dirty="0"/>
            </a:br>
            <a:endParaRPr lang="en-US" b="0" i="0" dirty="0">
              <a:solidFill>
                <a:srgbClr val="000000"/>
              </a:solidFill>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panose="02000503000000020004" pitchFamily="2" charset="0"/>
              </a:rPr>
              <a:t>The second example, Context variable can be used to determine the </a:t>
            </a:r>
            <a:r>
              <a:rPr lang="en-US" b="0" i="0" dirty="0" err="1">
                <a:solidFill>
                  <a:srgbClr val="000000"/>
                </a:solidFill>
                <a:effectLst/>
                <a:latin typeface="Helvetica Neue" panose="02000503000000020004" pitchFamily="2" charset="0"/>
              </a:rPr>
              <a:t>displayProperties</a:t>
            </a:r>
            <a:r>
              <a:rPr lang="en-US" b="0" i="0" dirty="0">
                <a:solidFill>
                  <a:srgbClr val="000000"/>
                </a:solidFill>
                <a:effectLst/>
                <a:latin typeface="Helvetica Neue" panose="02000503000000020004" pitchFamily="2" charset="0"/>
              </a:rPr>
              <a:t> of a dynamic layout. In this example, if the $</a:t>
            </a:r>
            <a:r>
              <a:rPr lang="en-US" b="0" i="0" dirty="0" err="1">
                <a:solidFill>
                  <a:srgbClr val="000000"/>
                </a:solidFill>
                <a:effectLst/>
                <a:latin typeface="Helvetica Neue" panose="02000503000000020004" pitchFamily="2" charset="0"/>
              </a:rPr>
              <a:t>responsive.smOnly</a:t>
            </a:r>
            <a:r>
              <a:rPr lang="en-US" b="0" i="0" dirty="0">
                <a:solidFill>
                  <a:srgbClr val="000000"/>
                </a:solidFill>
                <a:effectLst/>
                <a:latin typeface="Helvetica Neue" panose="02000503000000020004" pitchFamily="2" charset="0"/>
              </a:rPr>
              <a:t> is true then </a:t>
            </a:r>
            <a:r>
              <a:rPr lang="en-US" b="0" i="0" dirty="0" err="1">
                <a:solidFill>
                  <a:srgbClr val="000000"/>
                </a:solidFill>
                <a:effectLst/>
                <a:latin typeface="Helvetica Neue" panose="02000503000000020004" pitchFamily="2" charset="0"/>
              </a:rPr>
              <a:t>employeeId</a:t>
            </a:r>
            <a:r>
              <a:rPr lang="en-US" b="0" i="0" dirty="0">
                <a:solidFill>
                  <a:srgbClr val="000000"/>
                </a:solidFill>
                <a:effectLst/>
                <a:latin typeface="Helvetica Neue" panose="02000503000000020004" pitchFamily="2" charset="0"/>
              </a:rPr>
              <a:t>, and email are not displayed. </a:t>
            </a:r>
            <a:r>
              <a:rPr lang="en-US" sz="1800" b="0" i="0" dirty="0">
                <a:solidFill>
                  <a:srgbClr val="000000"/>
                </a:solidFill>
                <a:effectLst/>
                <a:latin typeface="Helvetica Neue" panose="02000503000000020004" pitchFamily="2" charset="0"/>
              </a:rPr>
              <a:t>$</a:t>
            </a:r>
            <a:r>
              <a:rPr lang="en-US" sz="1800" b="0" i="0" dirty="0" err="1">
                <a:solidFill>
                  <a:srgbClr val="000000"/>
                </a:solidFill>
                <a:effectLst/>
                <a:latin typeface="Helvetica Neue" panose="02000503000000020004" pitchFamily="2" charset="0"/>
              </a:rPr>
              <a:t>responsive.smOnly</a:t>
            </a:r>
            <a:r>
              <a:rPr lang="en-US" sz="1800" b="0" i="0" dirty="0">
                <a:solidFill>
                  <a:srgbClr val="000000"/>
                </a:solidFill>
                <a:effectLst/>
                <a:latin typeface="Helvetica Neue" panose="02000503000000020004" pitchFamily="2" charset="0"/>
              </a:rPr>
              <a:t> attribute shows the small screen layout when the </a:t>
            </a:r>
            <a:r>
              <a:rPr lang="en-US" sz="1800" b="1" dirty="0">
                <a:solidFill>
                  <a:srgbClr val="1C59AA"/>
                </a:solidFill>
                <a:effectLst/>
                <a:latin typeface="LiberationSans"/>
              </a:rPr>
              <a:t>current user's screen size is small.</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10</a:t>
            </a:fld>
            <a:endParaRPr lang="en-US"/>
          </a:p>
        </p:txBody>
      </p:sp>
    </p:spTree>
    <p:extLst>
      <p:ext uri="{BB962C8B-B14F-4D97-AF65-F5344CB8AC3E}">
        <p14:creationId xmlns:p14="http://schemas.microsoft.com/office/powerpoint/2010/main" val="4089518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3.xml"/><Relationship Id="rId4" Type="http://schemas.openxmlformats.org/officeDocument/2006/relationships/image" Target="../media/image51.png"/></Relationships>
</file>

<file path=ppt/slideLayouts/_rels/slideLayout123.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52.png"/><Relationship Id="rId1" Type="http://schemas.openxmlformats.org/officeDocument/2006/relationships/slideMaster" Target="../slideMasters/slideMaster3.xml"/><Relationship Id="rId4" Type="http://schemas.openxmlformats.org/officeDocument/2006/relationships/hyperlink" Target="mailto:mailto:quietperiod_ww_grp@oracle.com" TargetMode="Externa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5.png"/><Relationship Id="rId1" Type="http://schemas.openxmlformats.org/officeDocument/2006/relationships/slideMaster" Target="../slideMasters/slideMaster3.xml"/><Relationship Id="rId4" Type="http://schemas.openxmlformats.org/officeDocument/2006/relationships/image" Target="../media/image56.jp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5.png"/><Relationship Id="rId1" Type="http://schemas.openxmlformats.org/officeDocument/2006/relationships/slideMaster" Target="../slideMasters/slideMaster3.xml"/><Relationship Id="rId4" Type="http://schemas.openxmlformats.org/officeDocument/2006/relationships/image" Target="../media/image56.jp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5.png"/><Relationship Id="rId1" Type="http://schemas.openxmlformats.org/officeDocument/2006/relationships/slideMaster" Target="../slideMasters/slideMaster3.xml"/><Relationship Id="rId4" Type="http://schemas.openxmlformats.org/officeDocument/2006/relationships/image" Target="../media/image56.jp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5.png"/><Relationship Id="rId1" Type="http://schemas.openxmlformats.org/officeDocument/2006/relationships/slideMaster" Target="../slideMasters/slideMaster3.xml"/><Relationship Id="rId4" Type="http://schemas.openxmlformats.org/officeDocument/2006/relationships/image" Target="../media/image56.jp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5.png"/><Relationship Id="rId1" Type="http://schemas.openxmlformats.org/officeDocument/2006/relationships/slideMaster" Target="../slideMasters/slideMaster3.xml"/><Relationship Id="rId4" Type="http://schemas.openxmlformats.org/officeDocument/2006/relationships/image" Target="../media/image56.jp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49.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hyperlink" Target="mailto:mailto:quietperiod_ww_grp@oracle.com"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50.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mailto:mailto:quietperiod_ww_grp@oracle.com" TargetMode="Externa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5.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9.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3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39.jpeg"/><Relationship Id="rId5" Type="http://schemas.openxmlformats.org/officeDocument/2006/relationships/image" Target="../media/image5.svg"/><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39.jpeg"/><Relationship Id="rId5" Type="http://schemas.openxmlformats.org/officeDocument/2006/relationships/image" Target="../media/image7.svg"/><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7521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7473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2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27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19994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18797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9722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36903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7706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43651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5587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37657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2714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89433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8053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2638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5822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59950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460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81495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2789816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09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72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2C5967"/>
                </a:solidFill>
                <a:hlinkClick r:id="rId2">
                  <a:extLst>
                    <a:ext uri="{A12FA001-AC4F-418D-AE19-62706E023703}">
                      <ahyp:hlinkClr xmlns:ahyp="http://schemas.microsoft.com/office/drawing/2018/hyperlinkcolor" val="tx"/>
                    </a:ext>
                  </a:extLst>
                </a:hlinkClick>
              </a:rPr>
              <a:t>Safe Harbor Confluence Page</a:t>
            </a:r>
            <a:endParaRPr lang="en-US" dirty="0">
              <a:solidFill>
                <a:srgbClr val="2C5967"/>
              </a:solidFill>
            </a:endParaRPr>
          </a:p>
          <a:p>
            <a:r>
              <a:rPr lang="en-US" dirty="0"/>
              <a:t>Contact for Forward Looking Statement: </a:t>
            </a:r>
            <a:r>
              <a:rPr lang="en-US" u="sng" dirty="0">
                <a:solidFill>
                  <a:srgbClr val="2C5967"/>
                </a:solidFill>
                <a:hlinkClick r:id="rId3">
                  <a:extLst>
                    <a:ext uri="{A12FA001-AC4F-418D-AE19-62706E023703}">
                      <ahyp:hlinkClr xmlns:ahyp="http://schemas.microsoft.com/office/drawing/2018/hyperlinkcolor" val="tx"/>
                    </a:ext>
                  </a:extLst>
                </a:hlinkClick>
              </a:rPr>
              <a:t>quietperiod_ww_grp@oracle.com</a:t>
            </a:r>
            <a:endParaRPr lang="en-US" dirty="0">
              <a:solidFill>
                <a:srgbClr val="2C5967"/>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3582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ACD62"/>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FACD62"/>
              </a:solidFill>
            </a:endParaRPr>
          </a:p>
          <a:p>
            <a:r>
              <a:rPr lang="en-US" dirty="0"/>
              <a:t>Contact for Forward Looking Statement: </a:t>
            </a:r>
            <a:r>
              <a:rPr lang="en-US" u="sng" dirty="0">
                <a:solidFill>
                  <a:srgbClr val="FACD62"/>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FACD62"/>
              </a:solidFill>
            </a:endParaRPr>
          </a:p>
        </p:txBody>
      </p:sp>
    </p:spTree>
    <p:extLst>
      <p:ext uri="{BB962C8B-B14F-4D97-AF65-F5344CB8AC3E}">
        <p14:creationId xmlns:p14="http://schemas.microsoft.com/office/powerpoint/2010/main" val="346663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1178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2049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2020,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4718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86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79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2579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5030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54784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7296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88638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1152182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474987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393904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1_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04ED8D0D-9633-5F4D-A28C-1584C0DFFEE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29000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1_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8F5FEAFC-E730-6143-955B-B888D65BB03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8404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1_Light - Title/Subtitle 2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2F2253F-E2CD-F84C-B073-F9A6ABBAA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B0B28D38-F083-CA40-B16E-54DA45441E8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87088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3737808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1_Light - Title/Subtitle 3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70EC8FB-8F52-1849-8B54-6C3C260AEC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E2B63F06-EA27-0644-94D3-23B5E702495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8830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1_Light - Title/Subtitle 1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96552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1_Light - Metric">
    <p:bg>
      <p:bgPr>
        <a:solidFill>
          <a:schemeClr val="bg2"/>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67F91AEC-142C-5447-8ED9-47FD9D73D827}"/>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5"/>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233423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74864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782167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416893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val="1"/>
              </a:ext>
            </a:extLst>
          </p:cNvPr>
          <p:cNvCxnSpPr>
            <a:cxnSpLocks/>
          </p:cNvCxnSpPr>
          <p:nvPr/>
        </p:nvCxnSpPr>
        <p:spPr>
          <a:xfrm flipH="1">
            <a:off x="768095" y="1545865"/>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25790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43544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85207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6204016" y="3522920"/>
            <a:ext cx="5987984" cy="2643963"/>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endParaRPr lang="en-US"/>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fld id="{4C034832-8907-114E-B111-D92223234D1C}" type="datetimeFigureOut">
              <a:rPr lang="en-US" smtClean="0"/>
              <a:t>1/22/23</a:t>
            </a:fld>
            <a:endParaRPr lang="en-US"/>
          </a:p>
        </p:txBody>
      </p:sp>
      <p:sp>
        <p:nvSpPr>
          <p:cNvPr id="9" name="Title">
            <a:extLst>
              <a:ext uri="{FF2B5EF4-FFF2-40B4-BE49-F238E27FC236}">
                <a16:creationId xmlns:a16="http://schemas.microsoft.com/office/drawing/2014/main" id="{E675BE2B-C27E-4CED-BCE9-B962CB55638E}"/>
              </a:ext>
            </a:extLst>
          </p:cNvPr>
          <p:cNvSpPr txBox="1"/>
          <p:nvPr/>
        </p:nvSpPr>
        <p:spPr>
          <a:xfrm>
            <a:off x="766762" y="437642"/>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1797F9BD-5624-44A9-A586-BE23136FC0D3}"/>
              </a:ext>
            </a:extLst>
          </p:cNvPr>
          <p:cNvSpPr txBox="1"/>
          <p:nvPr/>
        </p:nvSpPr>
        <p:spPr>
          <a:xfrm>
            <a:off x="766762" y="1834754"/>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00688C"/>
              </a:solidFill>
            </a:endParaRPr>
          </a:p>
        </p:txBody>
      </p:sp>
    </p:spTree>
    <p:extLst>
      <p:ext uri="{BB962C8B-B14F-4D97-AF65-F5344CB8AC3E}">
        <p14:creationId xmlns:p14="http://schemas.microsoft.com/office/powerpoint/2010/main" val="350509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6204016" y="3429000"/>
            <a:ext cx="5987984" cy="2787502"/>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endParaRPr lang="en-US"/>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fld id="{4C034832-8907-114E-B111-D92223234D1C}" type="datetimeFigureOut">
              <a:rPr lang="en-US" smtClean="0"/>
              <a:t>1/22/23</a:t>
            </a:fld>
            <a:endParaRPr lang="en-US"/>
          </a:p>
        </p:txBody>
      </p:sp>
      <p:sp>
        <p:nvSpPr>
          <p:cNvPr id="9" name="Title">
            <a:extLst>
              <a:ext uri="{FF2B5EF4-FFF2-40B4-BE49-F238E27FC236}">
                <a16:creationId xmlns:a16="http://schemas.microsoft.com/office/drawing/2014/main" id="{DBE17E23-83CA-42FE-BBEB-EA1F382FD97B}"/>
              </a:ext>
            </a:extLst>
          </p:cNvPr>
          <p:cNvSpPr txBox="1"/>
          <p:nvPr/>
        </p:nvSpPr>
        <p:spPr>
          <a:xfrm>
            <a:off x="766762" y="437638"/>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98590942-B202-4AFF-AF73-7A7248A0FFB1}"/>
              </a:ext>
            </a:extLst>
          </p:cNvPr>
          <p:cNvSpPr txBox="1"/>
          <p:nvPr/>
        </p:nvSpPr>
        <p:spPr>
          <a:xfrm>
            <a:off x="766762" y="1834750"/>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0CC71"/>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F0CC71"/>
              </a:solidFill>
            </a:endParaRPr>
          </a:p>
          <a:p>
            <a:r>
              <a:rPr lang="en-US" dirty="0"/>
              <a:t>Contact for Forward Looking Statement: </a:t>
            </a:r>
            <a:r>
              <a:rPr lang="en-US" u="sng" dirty="0">
                <a:solidFill>
                  <a:srgbClr val="F0CC71"/>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221333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69E6AAEF-41E4-2746-88AA-17773B477097}" type="slidenum">
              <a:rPr lang="en-US" smtClean="0"/>
              <a:t>‹#›</a:t>
            </a:fld>
            <a:endParaRPr lang="en-US"/>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endParaRPr lang="en-US"/>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fld id="{4C034832-8907-114E-B111-D92223234D1C}" type="datetimeFigureOut">
              <a:rPr lang="en-US" smtClean="0"/>
              <a:t>1/22/23</a:t>
            </a:fld>
            <a:endParaRPr lang="en-US"/>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5087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69E6AAEF-41E4-2746-88AA-17773B477097}" type="slidenum">
              <a:rPr lang="en-US" smtClean="0"/>
              <a:t>‹#›</a:t>
            </a:fld>
            <a:endParaRPr lang="en-US"/>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endParaRPr lang="en-US"/>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fld id="{4C034832-8907-114E-B111-D92223234D1C}" type="datetimeFigureOut">
              <a:rPr lang="en-US" smtClean="0"/>
              <a:t>1/22/23</a:t>
            </a:fld>
            <a:endParaRPr lang="en-US"/>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10784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68309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381928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55864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4082133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rotWithShape="1">
          <a:blip r:embed="rId2" cstate="email">
            <a:alphaModFix amt="30000"/>
            <a:extLst>
              <a:ext uri="{28A0092B-C50C-407E-A947-70E740481C1C}">
                <a14:useLocalDpi xmlns:a14="http://schemas.microsoft.com/office/drawing/2010/main" val="0"/>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69E6AAEF-41E4-2746-88AA-17773B477097}" type="slidenum">
              <a:rPr lang="en-US" smtClean="0"/>
              <a:t>‹#›</a:t>
            </a:fld>
            <a:endParaRPr lang="en-US"/>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endParaRPr lang="en-US"/>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31348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69E6AAEF-41E4-2746-88AA-17773B477097}" type="slidenum">
              <a:rPr lang="en-US" smtClean="0"/>
              <a:t>‹#›</a:t>
            </a:fld>
            <a:endParaRPr lang="en-US"/>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endParaRPr lang="en-US"/>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7532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fld id="{4C034832-8907-114E-B111-D92223234D1C}" type="datetimeFigureOut">
              <a:rPr lang="en-US" smtClean="0"/>
              <a:t>1/22/23</a:t>
            </a:fld>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2022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fld id="{4C034832-8907-114E-B111-D92223234D1C}" type="datetimeFigureOut">
              <a:rPr lang="en-US" smtClean="0"/>
              <a:t>1/22/23</a:t>
            </a:fld>
            <a:endParaRPr lang="en-US"/>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73985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69E6AAEF-41E4-2746-88AA-17773B477097}" type="slidenum">
              <a:rPr lang="en-US" smtClean="0"/>
              <a:t>‹#›</a:t>
            </a:fld>
            <a:endParaRPr lang="en-US"/>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endParaRPr lang="en-US"/>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90679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69E6AAEF-41E4-2746-88AA-17773B477097}" type="slidenum">
              <a:rPr lang="en-US" smtClean="0"/>
              <a:t>‹#›</a:t>
            </a:fld>
            <a:endParaRPr lang="en-US"/>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endParaRPr lang="en-US"/>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37799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fld id="{4C034832-8907-114E-B111-D92223234D1C}" type="datetimeFigureOut">
              <a:rPr lang="en-US" smtClean="0"/>
              <a:t>1/22/23</a:t>
            </a:fld>
            <a:endParaRPr lang="en-US"/>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01907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fld id="{4C034832-8907-114E-B111-D92223234D1C}" type="datetimeFigureOut">
              <a:rPr lang="en-US" smtClean="0"/>
              <a:t>1/22/23</a:t>
            </a:fld>
            <a:endParaRPr lang="en-US"/>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59474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98313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031245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61453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453626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42825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67546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83648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402284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257457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77596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096002" y="1827373"/>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76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921489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6694964" y="508001"/>
            <a:ext cx="5101904" cy="131984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723741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57181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5734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402311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6694964" y="508001"/>
            <a:ext cx="5101904" cy="124282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184550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680560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0343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73350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6694964" y="508000"/>
            <a:ext cx="5101904" cy="127118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226278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993969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6694964" y="311891"/>
            <a:ext cx="5101904" cy="146729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315818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50306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p:nvPicPr>
        <p:blipFill rotWithShape="1">
          <a:blip r:embed="rId2" cstate="email">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52879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616057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endParaRPr lang="en-US"/>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11250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endParaRPr lang="en-US"/>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3005063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171000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703072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345803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286020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4082920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54798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2528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853509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77296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83524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3548381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18FF-1F01-D04D-808B-75A5C82AAD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2A47CC-B503-F04E-87CD-D7AE092236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5ED123-5E35-1843-8B50-7AEE8B71EC8A}"/>
              </a:ext>
            </a:extLst>
          </p:cNvPr>
          <p:cNvSpPr>
            <a:spLocks noGrp="1"/>
          </p:cNvSpPr>
          <p:nvPr>
            <p:ph type="dt" sz="half" idx="10"/>
          </p:nvPr>
        </p:nvSpPr>
        <p:spPr/>
        <p:txBody>
          <a:bodyPr/>
          <a:lstStyle/>
          <a:p>
            <a:fld id="{4C034832-8907-114E-B111-D92223234D1C}" type="datetimeFigureOut">
              <a:rPr lang="en-US" smtClean="0"/>
              <a:t>1/22/23</a:t>
            </a:fld>
            <a:endParaRPr lang="en-US"/>
          </a:p>
        </p:txBody>
      </p:sp>
      <p:sp>
        <p:nvSpPr>
          <p:cNvPr id="5" name="Footer Placeholder 4">
            <a:extLst>
              <a:ext uri="{FF2B5EF4-FFF2-40B4-BE49-F238E27FC236}">
                <a16:creationId xmlns:a16="http://schemas.microsoft.com/office/drawing/2014/main" id="{00DB978F-E8F7-A841-A4AB-4D533699B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C6E4D-54F6-164B-9AA7-D7CCEFDB3B96}"/>
              </a:ext>
            </a:extLst>
          </p:cNvPr>
          <p:cNvSpPr>
            <a:spLocks noGrp="1"/>
          </p:cNvSpPr>
          <p:nvPr>
            <p:ph type="sldNum" sz="quarter" idx="12"/>
          </p:nvPr>
        </p:nvSpPr>
        <p:spPr/>
        <p:txBody>
          <a:bodyPr/>
          <a:lstStyle/>
          <a:p>
            <a:fld id="{69E6AAEF-41E4-2746-88AA-17773B477097}" type="slidenum">
              <a:rPr lang="en-US" smtClean="0"/>
              <a:t>‹#›</a:t>
            </a:fld>
            <a:endParaRPr lang="en-US"/>
          </a:p>
        </p:txBody>
      </p:sp>
    </p:spTree>
    <p:extLst>
      <p:ext uri="{BB962C8B-B14F-4D97-AF65-F5344CB8AC3E}">
        <p14:creationId xmlns:p14="http://schemas.microsoft.com/office/powerpoint/2010/main" val="12822297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guide id="3" pos="620" userDrawn="1">
          <p15:clr>
            <a:srgbClr val="FBAE40"/>
          </p15:clr>
        </p15:guide>
        <p15:guide id="4" orient="horz" pos="100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373"/>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6694964" y="508001"/>
            <a:ext cx="5101904" cy="131984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6694964" y="508001"/>
            <a:ext cx="5101904" cy="124282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6694964" y="508000"/>
            <a:ext cx="5101904" cy="127118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6694964" y="311891"/>
            <a:ext cx="5101904" cy="146729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r>
              <a:rPr lang="en-US"/>
              <a:t>[Date]</a:t>
            </a:r>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9526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97187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26473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7292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8375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442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3451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807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8139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331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6204016" y="3522920"/>
            <a:ext cx="5987984" cy="2643963"/>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66762"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2182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6193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150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85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0696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8925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1623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56698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64636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4483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6204016" y="3429000"/>
            <a:ext cx="5987984" cy="2787502"/>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71525"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71525"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72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7536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60401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226407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4965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16388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40404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95201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584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0316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9020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91712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0190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6347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56568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59539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7106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1337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81814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0399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25.jp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heme" Target="../theme/theme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05.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55" Type="http://schemas.openxmlformats.org/officeDocument/2006/relationships/slideLayout" Target="../slideLayouts/slideLayout134.xml"/><Relationship Id="rId63" Type="http://schemas.openxmlformats.org/officeDocument/2006/relationships/slideLayout" Target="../slideLayouts/slideLayout142.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slideLayout" Target="../slideLayouts/slideLayout132.xml"/><Relationship Id="rId58" Type="http://schemas.openxmlformats.org/officeDocument/2006/relationships/slideLayout" Target="../slideLayouts/slideLayout137.xml"/><Relationship Id="rId5" Type="http://schemas.openxmlformats.org/officeDocument/2006/relationships/slideLayout" Target="../slideLayouts/slideLayout84.xml"/><Relationship Id="rId61" Type="http://schemas.openxmlformats.org/officeDocument/2006/relationships/slideLayout" Target="../slideLayouts/slideLayout140.xml"/><Relationship Id="rId19" Type="http://schemas.openxmlformats.org/officeDocument/2006/relationships/slideLayout" Target="../slideLayouts/slideLayout9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56" Type="http://schemas.openxmlformats.org/officeDocument/2006/relationships/slideLayout" Target="../slideLayouts/slideLayout135.xml"/><Relationship Id="rId64" Type="http://schemas.openxmlformats.org/officeDocument/2006/relationships/theme" Target="../theme/theme3.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59" Type="http://schemas.openxmlformats.org/officeDocument/2006/relationships/slideLayout" Target="../slideLayouts/slideLayout138.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54" Type="http://schemas.openxmlformats.org/officeDocument/2006/relationships/slideLayout" Target="../slideLayouts/slideLayout133.xml"/><Relationship Id="rId62" Type="http://schemas.openxmlformats.org/officeDocument/2006/relationships/slideLayout" Target="../slideLayouts/slideLayout14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 Id="rId57" Type="http://schemas.openxmlformats.org/officeDocument/2006/relationships/slideLayout" Target="../slideLayouts/slideLayout136.xml"/><Relationship Id="rId10" Type="http://schemas.openxmlformats.org/officeDocument/2006/relationships/slideLayout" Target="../slideLayouts/slideLayout89.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60" Type="http://schemas.openxmlformats.org/officeDocument/2006/relationships/slideLayout" Target="../slideLayouts/slideLayout139.xml"/><Relationship Id="rId65" Type="http://schemas.openxmlformats.org/officeDocument/2006/relationships/image" Target="../media/image1.emf"/><Relationship Id="rId4" Type="http://schemas.openxmlformats.org/officeDocument/2006/relationships/slideLayout" Target="../slideLayouts/slideLayout83.xml"/><Relationship Id="rId9" Type="http://schemas.openxmlformats.org/officeDocument/2006/relationships/slideLayout" Target="../slideLayouts/slideLayout88.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9"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slideLayout" Target="../slideLayouts/slideLayout181.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slideLayout" Target="../slideLayouts/slideLayout184.xml"/><Relationship Id="rId47" Type="http://schemas.openxmlformats.org/officeDocument/2006/relationships/slideLayout" Target="../slideLayouts/slideLayout189.xml"/><Relationship Id="rId50" Type="http://schemas.openxmlformats.org/officeDocument/2006/relationships/slideLayout" Target="../slideLayouts/slideLayout192.xml"/><Relationship Id="rId55" Type="http://schemas.openxmlformats.org/officeDocument/2006/relationships/slideLayout" Target="../slideLayouts/slideLayout197.xml"/><Relationship Id="rId63" Type="http://schemas.openxmlformats.org/officeDocument/2006/relationships/image" Target="../media/image2.jpeg"/><Relationship Id="rId7" Type="http://schemas.openxmlformats.org/officeDocument/2006/relationships/slideLayout" Target="../slideLayouts/slideLayout14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9" Type="http://schemas.openxmlformats.org/officeDocument/2006/relationships/slideLayout" Target="../slideLayouts/slideLayout171.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45" Type="http://schemas.openxmlformats.org/officeDocument/2006/relationships/slideLayout" Target="../slideLayouts/slideLayout187.xml"/><Relationship Id="rId53" Type="http://schemas.openxmlformats.org/officeDocument/2006/relationships/slideLayout" Target="../slideLayouts/slideLayout195.xml"/><Relationship Id="rId58" Type="http://schemas.openxmlformats.org/officeDocument/2006/relationships/slideLayout" Target="../slideLayouts/slideLayout200.xml"/><Relationship Id="rId5" Type="http://schemas.openxmlformats.org/officeDocument/2006/relationships/slideLayout" Target="../slideLayouts/slideLayout147.xml"/><Relationship Id="rId61" Type="http://schemas.openxmlformats.org/officeDocument/2006/relationships/theme" Target="../theme/theme4.xml"/><Relationship Id="rId19" Type="http://schemas.openxmlformats.org/officeDocument/2006/relationships/slideLayout" Target="../slideLayouts/slideLayout16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slideLayout" Target="../slideLayouts/slideLayout185.xml"/><Relationship Id="rId48" Type="http://schemas.openxmlformats.org/officeDocument/2006/relationships/slideLayout" Target="../slideLayouts/slideLayout190.xml"/><Relationship Id="rId56" Type="http://schemas.openxmlformats.org/officeDocument/2006/relationships/slideLayout" Target="../slideLayouts/slideLayout198.xml"/><Relationship Id="rId8" Type="http://schemas.openxmlformats.org/officeDocument/2006/relationships/slideLayout" Target="../slideLayouts/slideLayout150.xml"/><Relationship Id="rId51" Type="http://schemas.openxmlformats.org/officeDocument/2006/relationships/slideLayout" Target="../slideLayouts/slideLayout193.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46" Type="http://schemas.openxmlformats.org/officeDocument/2006/relationships/slideLayout" Target="../slideLayouts/slideLayout188.xml"/><Relationship Id="rId59" Type="http://schemas.openxmlformats.org/officeDocument/2006/relationships/slideLayout" Target="../slideLayouts/slideLayout201.xml"/><Relationship Id="rId20" Type="http://schemas.openxmlformats.org/officeDocument/2006/relationships/slideLayout" Target="../slideLayouts/slideLayout162.xml"/><Relationship Id="rId41" Type="http://schemas.openxmlformats.org/officeDocument/2006/relationships/slideLayout" Target="../slideLayouts/slideLayout183.xml"/><Relationship Id="rId54" Type="http://schemas.openxmlformats.org/officeDocument/2006/relationships/slideLayout" Target="../slideLayouts/slideLayout196.xml"/><Relationship Id="rId62" Type="http://schemas.openxmlformats.org/officeDocument/2006/relationships/image" Target="../media/image1.emf"/><Relationship Id="rId1" Type="http://schemas.openxmlformats.org/officeDocument/2006/relationships/slideLayout" Target="../slideLayouts/slideLayout143.xml"/><Relationship Id="rId6" Type="http://schemas.openxmlformats.org/officeDocument/2006/relationships/slideLayout" Target="../slideLayouts/slideLayout148.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49" Type="http://schemas.openxmlformats.org/officeDocument/2006/relationships/slideLayout" Target="../slideLayouts/slideLayout191.xml"/><Relationship Id="rId57" Type="http://schemas.openxmlformats.org/officeDocument/2006/relationships/slideLayout" Target="../slideLayouts/slideLayout199.xml"/><Relationship Id="rId10" Type="http://schemas.openxmlformats.org/officeDocument/2006/relationships/slideLayout" Target="../slideLayouts/slideLayout152.xml"/><Relationship Id="rId31" Type="http://schemas.openxmlformats.org/officeDocument/2006/relationships/slideLayout" Target="../slideLayouts/slideLayout173.xml"/><Relationship Id="rId44" Type="http://schemas.openxmlformats.org/officeDocument/2006/relationships/slideLayout" Target="../slideLayouts/slideLayout186.xml"/><Relationship Id="rId52" Type="http://schemas.openxmlformats.org/officeDocument/2006/relationships/slideLayout" Target="../slideLayouts/slideLayout194.xml"/><Relationship Id="rId60" Type="http://schemas.openxmlformats.org/officeDocument/2006/relationships/slideLayout" Target="../slideLayouts/slideLayout20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userDrawn="1"/>
        </p:nvPicPr>
        <p:blipFill>
          <a:blip r:embed="rId6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904" r:id="rId2"/>
    <p:sldLayoutId id="2147483898" r:id="rId3"/>
    <p:sldLayoutId id="2147483905" r:id="rId4"/>
    <p:sldLayoutId id="2147483746" r:id="rId5"/>
    <p:sldLayoutId id="2147483893" r:id="rId6"/>
    <p:sldLayoutId id="2147483814" r:id="rId7"/>
    <p:sldLayoutId id="2147483906" r:id="rId8"/>
    <p:sldLayoutId id="2147483749" r:id="rId9"/>
    <p:sldLayoutId id="2147483908" r:id="rId10"/>
    <p:sldLayoutId id="2147483750" r:id="rId11"/>
    <p:sldLayoutId id="2147483946" r:id="rId12"/>
    <p:sldLayoutId id="2147483779" r:id="rId13"/>
    <p:sldLayoutId id="2147483947" r:id="rId14"/>
    <p:sldLayoutId id="2147483751" r:id="rId15"/>
    <p:sldLayoutId id="2147483945" r:id="rId16"/>
    <p:sldLayoutId id="2147483752" r:id="rId17"/>
    <p:sldLayoutId id="2147483912" r:id="rId18"/>
    <p:sldLayoutId id="2147483753" r:id="rId19"/>
    <p:sldLayoutId id="2147483913" r:id="rId20"/>
    <p:sldLayoutId id="2147483756" r:id="rId21"/>
    <p:sldLayoutId id="2147483914" r:id="rId22"/>
    <p:sldLayoutId id="2147483754" r:id="rId23"/>
    <p:sldLayoutId id="2147483915" r:id="rId24"/>
    <p:sldLayoutId id="2147483778" r:id="rId25"/>
    <p:sldLayoutId id="2147483916" r:id="rId26"/>
    <p:sldLayoutId id="2147483917" r:id="rId27"/>
    <p:sldLayoutId id="2147483928" r:id="rId28"/>
    <p:sldLayoutId id="2147483774" r:id="rId29"/>
    <p:sldLayoutId id="2147483919" r:id="rId30"/>
    <p:sldLayoutId id="2147483922" r:id="rId31"/>
    <p:sldLayoutId id="2147483929" r:id="rId32"/>
    <p:sldLayoutId id="2147483920" r:id="rId33"/>
    <p:sldLayoutId id="2147483930" r:id="rId34"/>
    <p:sldLayoutId id="2147483931" r:id="rId35"/>
    <p:sldLayoutId id="2147483932" r:id="rId36"/>
    <p:sldLayoutId id="2147483936" r:id="rId37"/>
    <p:sldLayoutId id="2147483937" r:id="rId38"/>
    <p:sldLayoutId id="2147483933" r:id="rId39"/>
    <p:sldLayoutId id="2147483935" r:id="rId40"/>
    <p:sldLayoutId id="2147483938" r:id="rId41"/>
    <p:sldLayoutId id="2147483939" r:id="rId42"/>
    <p:sldLayoutId id="2147483761" r:id="rId43"/>
    <p:sldLayoutId id="2147483940" r:id="rId44"/>
    <p:sldLayoutId id="2147483781" r:id="rId45"/>
    <p:sldLayoutId id="2147483941" r:id="rId46"/>
    <p:sldLayoutId id="2147483762" r:id="rId47"/>
    <p:sldLayoutId id="2147483942" r:id="rId48"/>
    <p:sldLayoutId id="2147483766" r:id="rId49"/>
    <p:sldLayoutId id="2147483894" r:id="rId50"/>
    <p:sldLayoutId id="2147483769" r:id="rId51"/>
    <p:sldLayoutId id="2147483895" r:id="rId52"/>
    <p:sldLayoutId id="2147483768" r:id="rId53"/>
    <p:sldLayoutId id="2147483897" r:id="rId54"/>
    <p:sldLayoutId id="2147483763" r:id="rId55"/>
    <p:sldLayoutId id="2147483943" r:id="rId56"/>
    <p:sldLayoutId id="2147483744" r:id="rId57"/>
    <p:sldLayoutId id="2147483944" r:id="rId58"/>
    <p:sldLayoutId id="2147483742" r:id="rId59"/>
    <p:sldLayoutId id="2147484656"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52"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22"/>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Confidential – © 2019 Oracle Internal/Restricted/Highly Restricted</a:t>
            </a:r>
            <a:endParaRPr lang="en-US" dirty="0"/>
          </a:p>
        </p:txBody>
      </p:sp>
    </p:spTree>
    <p:extLst>
      <p:ext uri="{BB962C8B-B14F-4D97-AF65-F5344CB8AC3E}">
        <p14:creationId xmlns:p14="http://schemas.microsoft.com/office/powerpoint/2010/main" val="2523535772"/>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5"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2020, Oracle and/or its affiliates  |  Confidential: Internal/Restricted/Highly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
        <p:nvSpPr>
          <p:cNvPr id="8" name="Rectangle 7">
            <a:extLst>
              <a:ext uri="{FF2B5EF4-FFF2-40B4-BE49-F238E27FC236}">
                <a16:creationId xmlns:a16="http://schemas.microsoft.com/office/drawing/2014/main" id="{48926051-BA09-42D6-A922-082E7B442514}"/>
              </a:ext>
            </a:extLst>
          </p:cNvPr>
          <p:cNvSpPr/>
          <p:nvPr userDrawn="1"/>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D1791-7989-4E04-A775-D4BA1448FB19}"/>
              </a:ext>
            </a:extLst>
          </p:cNvPr>
          <p:cNvSpPr/>
          <p:nvPr userDrawn="1"/>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385153"/>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 id="2147483992" r:id="rId20"/>
    <p:sldLayoutId id="2147483993" r:id="rId21"/>
    <p:sldLayoutId id="2147483994" r:id="rId22"/>
    <p:sldLayoutId id="2147483995" r:id="rId23"/>
    <p:sldLayoutId id="2147483996" r:id="rId24"/>
    <p:sldLayoutId id="2147483997" r:id="rId25"/>
    <p:sldLayoutId id="2147483998" r:id="rId26"/>
    <p:sldLayoutId id="2147483999" r:id="rId27"/>
    <p:sldLayoutId id="2147484000" r:id="rId28"/>
    <p:sldLayoutId id="2147484001" r:id="rId29"/>
    <p:sldLayoutId id="2147484002" r:id="rId30"/>
    <p:sldLayoutId id="2147484003" r:id="rId31"/>
    <p:sldLayoutId id="2147484004" r:id="rId32"/>
    <p:sldLayoutId id="2147484005" r:id="rId33"/>
    <p:sldLayoutId id="2147484006" r:id="rId34"/>
    <p:sldLayoutId id="2147484007" r:id="rId35"/>
    <p:sldLayoutId id="2147484008" r:id="rId36"/>
    <p:sldLayoutId id="2147484009" r:id="rId37"/>
    <p:sldLayoutId id="2147484010" r:id="rId38"/>
    <p:sldLayoutId id="2147484011" r:id="rId39"/>
    <p:sldLayoutId id="2147484012" r:id="rId40"/>
    <p:sldLayoutId id="2147484013" r:id="rId41"/>
    <p:sldLayoutId id="2147484014" r:id="rId42"/>
    <p:sldLayoutId id="2147484015" r:id="rId43"/>
    <p:sldLayoutId id="2147484016" r:id="rId44"/>
    <p:sldLayoutId id="2147484017" r:id="rId45"/>
    <p:sldLayoutId id="2147484018" r:id="rId46"/>
    <p:sldLayoutId id="2147484019" r:id="rId47"/>
    <p:sldLayoutId id="2147484020" r:id="rId48"/>
    <p:sldLayoutId id="2147484021" r:id="rId49"/>
    <p:sldLayoutId id="2147484022" r:id="rId50"/>
    <p:sldLayoutId id="2147484023" r:id="rId51"/>
    <p:sldLayoutId id="2147484024" r:id="rId52"/>
    <p:sldLayoutId id="2147484025" r:id="rId53"/>
    <p:sldLayoutId id="2147484026" r:id="rId54"/>
    <p:sldLayoutId id="2147484027" r:id="rId55"/>
    <p:sldLayoutId id="2147484028" r:id="rId56"/>
    <p:sldLayoutId id="2147484029" r:id="rId57"/>
    <p:sldLayoutId id="2147484030" r:id="rId58"/>
    <p:sldLayoutId id="2147484031" r:id="rId59"/>
    <p:sldLayoutId id="2147484032" r:id="rId60"/>
    <p:sldLayoutId id="2147484033" r:id="rId61"/>
    <p:sldLayoutId id="2147484034" r:id="rId62"/>
    <p:sldLayoutId id="2147484035"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p:nvPicPr>
        <p:blipFill>
          <a:blip r:embed="rId6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p:nvPicPr>
        <p:blipFill>
          <a:blip r:embed="rId6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val="1"/>
              </a:ext>
            </a:extLst>
          </p:cNvPr>
          <p:cNvCxnSpPr>
            <a:cxnSpLocks/>
          </p:cNvCxnSpPr>
          <p:nvPr/>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fld id="{4C034832-8907-114E-B111-D92223234D1C}" type="datetimeFigureOut">
              <a:rPr lang="en-US" smtClean="0"/>
              <a:t>1/22/23</a:t>
            </a:fld>
            <a:endParaRPr lang="en-US"/>
          </a:p>
        </p:txBody>
      </p:sp>
    </p:spTree>
    <p:extLst>
      <p:ext uri="{BB962C8B-B14F-4D97-AF65-F5344CB8AC3E}">
        <p14:creationId xmlns:p14="http://schemas.microsoft.com/office/powerpoint/2010/main" val="1178497917"/>
      </p:ext>
    </p:extLst>
  </p:cSld>
  <p:clrMap bg1="lt1" tx1="dk1" bg2="lt2" tx2="dk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 id="2147484271" r:id="rId27"/>
    <p:sldLayoutId id="2147484272" r:id="rId28"/>
    <p:sldLayoutId id="2147484273" r:id="rId29"/>
    <p:sldLayoutId id="2147484274" r:id="rId30"/>
    <p:sldLayoutId id="2147484275" r:id="rId31"/>
    <p:sldLayoutId id="2147484276" r:id="rId32"/>
    <p:sldLayoutId id="2147484277" r:id="rId33"/>
    <p:sldLayoutId id="2147484278" r:id="rId34"/>
    <p:sldLayoutId id="2147484279" r:id="rId35"/>
    <p:sldLayoutId id="2147484280" r:id="rId36"/>
    <p:sldLayoutId id="2147484281" r:id="rId37"/>
    <p:sldLayoutId id="2147484282" r:id="rId38"/>
    <p:sldLayoutId id="2147484283" r:id="rId39"/>
    <p:sldLayoutId id="2147484284" r:id="rId40"/>
    <p:sldLayoutId id="2147484285" r:id="rId41"/>
    <p:sldLayoutId id="2147484286" r:id="rId42"/>
    <p:sldLayoutId id="2147484287" r:id="rId43"/>
    <p:sldLayoutId id="2147484288" r:id="rId44"/>
    <p:sldLayoutId id="2147484289" r:id="rId45"/>
    <p:sldLayoutId id="2147484290" r:id="rId46"/>
    <p:sldLayoutId id="2147484291" r:id="rId47"/>
    <p:sldLayoutId id="2147484292" r:id="rId48"/>
    <p:sldLayoutId id="2147484293" r:id="rId49"/>
    <p:sldLayoutId id="2147484294" r:id="rId50"/>
    <p:sldLayoutId id="2147484295" r:id="rId51"/>
    <p:sldLayoutId id="2147484296" r:id="rId52"/>
    <p:sldLayoutId id="2147484297" r:id="rId53"/>
    <p:sldLayoutId id="2147484298" r:id="rId54"/>
    <p:sldLayoutId id="2147484299" r:id="rId55"/>
    <p:sldLayoutId id="2147484300" r:id="rId56"/>
    <p:sldLayoutId id="2147484301" r:id="rId57"/>
    <p:sldLayoutId id="2147484302" r:id="rId58"/>
    <p:sldLayoutId id="2147484303" r:id="rId59"/>
    <p:sldLayoutId id="2147484304"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Oracle Sans Tab" panose="020B0503020204020204" pitchFamily="34" charset="0"/>
        <a:buChar char="•"/>
        <a:tabLst/>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Oracle Sans Tab Light" panose="020B0403020204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152">
          <p15:clr>
            <a:srgbClr val="F26B43"/>
          </p15:clr>
        </p15:guide>
        <p15:guide id="4" orient="horz" pos="3852">
          <p15:clr>
            <a:srgbClr val="F26B43"/>
          </p15:clr>
        </p15:guide>
        <p15:guide id="5" pos="480">
          <p15:clr>
            <a:srgbClr val="F26B43"/>
          </p15:clr>
        </p15:guide>
        <p15:guide id="6" orient="horz" pos="79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hyperlink" Target="https://www.oracle.com/webfolder/technetwork/jet/index.html" TargetMode="External"/><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hyperlink" Target="https://learn.oracle.com/ols/course/build-visual-applications-using-oracle-visual-builder-studio-new/37192/110035" TargetMode="External"/><Relationship Id="rId4" Type="http://schemas.openxmlformats.org/officeDocument/2006/relationships/hyperlink" Target="https://vbcookbook.oracle.com/"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5B8A3-A992-854A-FE36-B4D05D625D50}"/>
              </a:ext>
            </a:extLst>
          </p:cNvPr>
          <p:cNvSpPr>
            <a:spLocks noGrp="1"/>
          </p:cNvSpPr>
          <p:nvPr>
            <p:ph type="ctrTitle"/>
          </p:nvPr>
        </p:nvSpPr>
        <p:spPr/>
        <p:txBody>
          <a:bodyPr/>
          <a:lstStyle/>
          <a:p>
            <a:r>
              <a:rPr lang="en-US" sz="5400" dirty="0">
                <a:latin typeface="Georgia" panose="02040502050405020303" pitchFamily="18" charset="0"/>
                <a:cs typeface="Oracle Sans" panose="020B0503020204020204" pitchFamily="34" charset="0"/>
              </a:rPr>
              <a:t>Dynamic Components and Concepts</a:t>
            </a:r>
            <a:endParaRPr lang="en-US" sz="5400" dirty="0"/>
          </a:p>
        </p:txBody>
      </p:sp>
      <p:sp>
        <p:nvSpPr>
          <p:cNvPr id="4" name="Text Placeholder 3">
            <a:extLst>
              <a:ext uri="{FF2B5EF4-FFF2-40B4-BE49-F238E27FC236}">
                <a16:creationId xmlns:a16="http://schemas.microsoft.com/office/drawing/2014/main" id="{D3698B6A-1FB1-0ADB-44A5-C2278EE3F313}"/>
              </a:ext>
            </a:extLst>
          </p:cNvPr>
          <p:cNvSpPr>
            <a:spLocks noGrp="1"/>
          </p:cNvSpPr>
          <p:nvPr>
            <p:ph type="body" sz="quarter" idx="35"/>
          </p:nvPr>
        </p:nvSpPr>
        <p:spPr/>
        <p:txBody>
          <a:bodyPr/>
          <a:lstStyle/>
          <a:p>
            <a:r>
              <a:rPr lang="en-US" sz="3200" dirty="0"/>
              <a:t>Mustafa </a:t>
            </a:r>
            <a:r>
              <a:rPr lang="en-US" sz="3200" dirty="0" err="1"/>
              <a:t>Cayci</a:t>
            </a:r>
            <a:endParaRPr lang="en-US" sz="3200" dirty="0"/>
          </a:p>
        </p:txBody>
      </p:sp>
      <p:sp>
        <p:nvSpPr>
          <p:cNvPr id="5" name="Text Placeholder 4">
            <a:extLst>
              <a:ext uri="{FF2B5EF4-FFF2-40B4-BE49-F238E27FC236}">
                <a16:creationId xmlns:a16="http://schemas.microsoft.com/office/drawing/2014/main" id="{A1F91CCC-447A-83D7-CDB8-BC424793A444}"/>
              </a:ext>
            </a:extLst>
          </p:cNvPr>
          <p:cNvSpPr>
            <a:spLocks noGrp="1"/>
          </p:cNvSpPr>
          <p:nvPr>
            <p:ph type="body" sz="quarter" idx="34"/>
          </p:nvPr>
        </p:nvSpPr>
        <p:spPr>
          <a:xfrm>
            <a:off x="1018030" y="4684016"/>
            <a:ext cx="6319748" cy="895181"/>
          </a:xfrm>
        </p:spPr>
        <p:txBody>
          <a:bodyPr/>
          <a:lstStyle/>
          <a:p>
            <a:r>
              <a:rPr lang="en-US" sz="2800" dirty="0"/>
              <a:t>Senior Principal Product Manager</a:t>
            </a:r>
          </a:p>
        </p:txBody>
      </p:sp>
    </p:spTree>
    <p:extLst>
      <p:ext uri="{BB962C8B-B14F-4D97-AF65-F5344CB8AC3E}">
        <p14:creationId xmlns:p14="http://schemas.microsoft.com/office/powerpoint/2010/main" val="172240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Examples of Using Context In Layout  and Metadata</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dirty="0">
                <a:latin typeface="Oracle Sans Tab" panose="020B0503020204020204" pitchFamily="34" charset="0"/>
                <a:cs typeface="Oracle Sans Tab" panose="020B0503020204020204" pitchFamily="34" charset="0"/>
              </a:rPr>
              <a:t>Using context to define a rule</a:t>
            </a:r>
            <a:endParaRPr lang="en-US" sz="1600" dirty="0">
              <a:latin typeface="Oracle Sans Tab" panose="020B0503020204020204" pitchFamily="34" charset="0"/>
              <a:cs typeface="Oracle Sans Tab" panose="020B0503020204020204" pitchFamily="34" charset="0"/>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r>
              <a:rPr lang="en-US" dirty="0">
                <a:latin typeface="Oracle Sans Tab" panose="020B0503020204020204" pitchFamily="34" charset="0"/>
                <a:cs typeface="Oracle Sans Tab" panose="020B0503020204020204" pitchFamily="34" charset="0"/>
              </a:rPr>
              <a:t>Using context to determine </a:t>
            </a:r>
            <a:r>
              <a:rPr lang="en-US" dirty="0" err="1">
                <a:latin typeface="Oracle Sans Tab" panose="020B0503020204020204" pitchFamily="34" charset="0"/>
                <a:cs typeface="Oracle Sans Tab" panose="020B0503020204020204" pitchFamily="34" charset="0"/>
              </a:rPr>
              <a:t>displayProperties</a:t>
            </a:r>
            <a:endParaRPr lang="en-US" sz="1600" dirty="0">
              <a:latin typeface="Oracle Sans Tab" panose="020B0503020204020204" pitchFamily="34" charset="0"/>
              <a:cs typeface="Oracle Sans Tab" panose="020B0503020204020204" pitchFamily="34" charset="0"/>
            </a:endParaRP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651510" lvl="1" indent="-285750" algn="just"/>
            <a:endParaRPr lang="en-US" dirty="0"/>
          </a:p>
          <a:p>
            <a:pPr marL="651510" lvl="1" indent="-285750" algn="just"/>
            <a:endParaRPr lang="en-US" dirty="0"/>
          </a:p>
          <a:p>
            <a:pPr lvl="1" indent="0">
              <a:buNone/>
            </a:pPr>
            <a:endParaRPr lang="en-US" sz="2000" dirty="0"/>
          </a:p>
          <a:p>
            <a:pPr marL="342900" indent="-342900">
              <a:buFont typeface="Arial" panose="020B0604020202020204" pitchFamily="34" charset="0"/>
              <a:buChar char="•"/>
            </a:pPr>
            <a:endParaRPr lang="en-US" sz="2000" dirty="0"/>
          </a:p>
          <a:p>
            <a:pPr marL="285750" indent="-285750"/>
            <a:endParaRPr lang="en-US" sz="2000"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10</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
        <p:nvSpPr>
          <p:cNvPr id="7" name="TextBox 6">
            <a:extLst>
              <a:ext uri="{FF2B5EF4-FFF2-40B4-BE49-F238E27FC236}">
                <a16:creationId xmlns:a16="http://schemas.microsoft.com/office/drawing/2014/main" id="{ED1FDD60-65EC-925C-8F6D-241636DDD2A8}"/>
              </a:ext>
            </a:extLst>
          </p:cNvPr>
          <p:cNvSpPr txBox="1"/>
          <p:nvPr/>
        </p:nvSpPr>
        <p:spPr>
          <a:xfrm>
            <a:off x="944880" y="2154209"/>
            <a:ext cx="11764759" cy="1477328"/>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"layouts":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isDefault</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"description": "Default Rule", </a:t>
            </a:r>
          </a:p>
          <a:p>
            <a:r>
              <a:rPr lang="en-US" dirty="0">
                <a:latin typeface="Courier New" panose="02070309020205020404" pitchFamily="49" charset="0"/>
                <a:cs typeface="Courier New" panose="02070309020205020404" pitchFamily="49" charset="0"/>
              </a:rPr>
              <a:t>              "type": "employees_10", </a:t>
            </a:r>
          </a:p>
          <a:p>
            <a:r>
              <a:rPr lang="en-US" dirty="0">
                <a:latin typeface="Courier New" panose="02070309020205020404" pitchFamily="49" charset="0"/>
                <a:cs typeface="Courier New" panose="02070309020205020404" pitchFamily="49" charset="0"/>
              </a:rPr>
              <a:t>              "expression": "{{$</a:t>
            </a:r>
            <a:r>
              <a:rPr lang="en-US" dirty="0" err="1">
                <a:latin typeface="Courier New" panose="02070309020205020404" pitchFamily="49" charset="0"/>
                <a:cs typeface="Courier New" panose="02070309020205020404" pitchFamily="49" charset="0"/>
              </a:rPr>
              <a:t>value.employeeId</a:t>
            </a:r>
            <a:r>
              <a:rPr lang="en-US" dirty="0">
                <a:latin typeface="Courier New" panose="02070309020205020404" pitchFamily="49" charset="0"/>
                <a:cs typeface="Courier New" panose="02070309020205020404" pitchFamily="49" charset="0"/>
              </a:rPr>
              <a:t> &gt; 2000 ? 'alternate' : 'default'}}"</a:t>
            </a:r>
          </a:p>
        </p:txBody>
      </p:sp>
      <p:sp>
        <p:nvSpPr>
          <p:cNvPr id="8" name="TextBox 7">
            <a:extLst>
              <a:ext uri="{FF2B5EF4-FFF2-40B4-BE49-F238E27FC236}">
                <a16:creationId xmlns:a16="http://schemas.microsoft.com/office/drawing/2014/main" id="{E5F96E74-2F11-ABD3-9732-DECF39C68816}"/>
              </a:ext>
            </a:extLst>
          </p:cNvPr>
          <p:cNvSpPr txBox="1"/>
          <p:nvPr/>
        </p:nvSpPr>
        <p:spPr>
          <a:xfrm>
            <a:off x="873544" y="4018813"/>
            <a:ext cx="10661893" cy="2585323"/>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"emp-table": { </a:t>
            </a:r>
          </a:p>
          <a:p>
            <a:r>
              <a:rPr lang="en-US" dirty="0">
                <a:latin typeface="Courier New" panose="02070309020205020404" pitchFamily="49" charset="0"/>
                <a:cs typeface="Courier New" panose="02070309020205020404" pitchFamily="49" charset="0"/>
              </a:rPr>
              <a:t>       "description": "employee table layout",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layoutType</a:t>
            </a:r>
            <a:r>
              <a:rPr lang="en-US" dirty="0">
                <a:latin typeface="Courier New" panose="02070309020205020404" pitchFamily="49" charset="0"/>
                <a:cs typeface="Courier New" panose="02070309020205020404" pitchFamily="49" charset="0"/>
              </a:rPr>
              <a:t>": "table", </a:t>
            </a:r>
          </a:p>
          <a:p>
            <a:r>
              <a:rPr lang="en-US" dirty="0">
                <a:latin typeface="Courier New" panose="02070309020205020404" pitchFamily="49" charset="0"/>
                <a:cs typeface="Courier New" panose="02070309020205020404" pitchFamily="49" charset="0"/>
              </a:rPr>
              <a:t>      "layout":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displayProperties</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responsive.smOnly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employeeId</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employeeId</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responsive.smOnly</a:t>
            </a:r>
            <a:r>
              <a:rPr lang="en-US" dirty="0">
                <a:latin typeface="Courier New" panose="02070309020205020404" pitchFamily="49" charset="0"/>
                <a:cs typeface="Courier New" panose="02070309020205020404" pitchFamily="49" charset="0"/>
              </a:rPr>
              <a:t> ? '!email' : 'email’}}”</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0255429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Global Field Templates</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dirty="0">
                <a:latin typeface="Oracle Sans Tab" panose="020B0503020204020204" pitchFamily="34" charset="0"/>
                <a:cs typeface="Oracle Sans Tab" panose="020B0503020204020204" pitchFamily="34" charset="0"/>
              </a:rPr>
              <a:t>Global field templates are field templates based on similar fields in dynamic components across different business objects  </a:t>
            </a:r>
          </a:p>
          <a:p>
            <a:r>
              <a:rPr lang="en-US" dirty="0">
                <a:latin typeface="Oracle Sans Tab" panose="020B0503020204020204" pitchFamily="34" charset="0"/>
                <a:cs typeface="Oracle Sans Tab" panose="020B0503020204020204" pitchFamily="34" charset="0"/>
              </a:rPr>
              <a:t>Global field templates are available in </a:t>
            </a:r>
            <a:r>
              <a:rPr lang="en-US" dirty="0" err="1">
                <a:latin typeface="Oracle Sans Tab" panose="020B0503020204020204" pitchFamily="34" charset="0"/>
                <a:cs typeface="Oracle Sans Tab" panose="020B0503020204020204" pitchFamily="34" charset="0"/>
              </a:rPr>
              <a:t>oj</a:t>
            </a:r>
            <a:r>
              <a:rPr lang="en-US" dirty="0">
                <a:latin typeface="Oracle Sans Tab" panose="020B0503020204020204" pitchFamily="34" charset="0"/>
                <a:cs typeface="Oracle Sans Tab" panose="020B0503020204020204" pitchFamily="34" charset="0"/>
              </a:rPr>
              <a:t>-</a:t>
            </a:r>
            <a:r>
              <a:rPr lang="en-US" dirty="0" err="1">
                <a:latin typeface="Oracle Sans Tab" panose="020B0503020204020204" pitchFamily="34" charset="0"/>
                <a:cs typeface="Oracle Sans Tab" panose="020B0503020204020204" pitchFamily="34" charset="0"/>
              </a:rPr>
              <a:t>dyn</a:t>
            </a:r>
            <a:r>
              <a:rPr lang="en-US" dirty="0">
                <a:latin typeface="Oracle Sans Tab" panose="020B0503020204020204" pitchFamily="34" charset="0"/>
                <a:cs typeface="Oracle Sans Tab" panose="020B0503020204020204" pitchFamily="34" charset="0"/>
              </a:rPr>
              <a:t>-form (VDOM based Dynamic Form)</a:t>
            </a:r>
          </a:p>
          <a:p>
            <a:r>
              <a:rPr lang="en-US" dirty="0">
                <a:latin typeface="Oracle Sans Tab" panose="020B0503020204020204" pitchFamily="34" charset="0"/>
                <a:cs typeface="Oracle Sans Tab" panose="020B0503020204020204" pitchFamily="34" charset="0"/>
              </a:rPr>
              <a:t>field-templates-</a:t>
            </a:r>
            <a:r>
              <a:rPr lang="en-US" dirty="0" err="1">
                <a:latin typeface="Oracle Sans Tab" panose="020B0503020204020204" pitchFamily="34" charset="0"/>
                <a:cs typeface="Oracle Sans Tab" panose="020B0503020204020204" pitchFamily="34" charset="0"/>
              </a:rPr>
              <a:t>overlay.json</a:t>
            </a:r>
            <a:r>
              <a:rPr lang="en-US" dirty="0">
                <a:latin typeface="Oracle Sans Tab" panose="020B0503020204020204" pitchFamily="34" charset="0"/>
                <a:cs typeface="Oracle Sans Tab" panose="020B0503020204020204" pitchFamily="34" charset="0"/>
              </a:rPr>
              <a:t> and field-templates-</a:t>
            </a:r>
            <a:r>
              <a:rPr lang="en-US" dirty="0" err="1">
                <a:latin typeface="Oracle Sans Tab" panose="020B0503020204020204" pitchFamily="34" charset="0"/>
                <a:cs typeface="Oracle Sans Tab" panose="020B0503020204020204" pitchFamily="34" charset="0"/>
              </a:rPr>
              <a:t>x.json</a:t>
            </a:r>
            <a:r>
              <a:rPr lang="en-US" dirty="0">
                <a:latin typeface="Oracle Sans Tab" panose="020B0503020204020204" pitchFamily="34" charset="0"/>
                <a:cs typeface="Oracle Sans Tab" panose="020B0503020204020204" pitchFamily="34" charset="0"/>
              </a:rPr>
              <a:t> files capture properties and the mapping.  They both have the same format  </a:t>
            </a:r>
          </a:p>
          <a:p>
            <a:pPr marL="651510" lvl="1" indent="-285750"/>
            <a:r>
              <a:rPr lang="en-US" dirty="0">
                <a:latin typeface="Oracle Sans Tab" panose="020B0503020204020204" pitchFamily="34" charset="0"/>
                <a:cs typeface="Oracle Sans Tab" panose="020B0503020204020204" pitchFamily="34" charset="0"/>
              </a:rPr>
              <a:t>field-templates-</a:t>
            </a:r>
            <a:r>
              <a:rPr lang="en-US" dirty="0" err="1">
                <a:latin typeface="Oracle Sans Tab" panose="020B0503020204020204" pitchFamily="34" charset="0"/>
                <a:cs typeface="Oracle Sans Tab" panose="020B0503020204020204" pitchFamily="34" charset="0"/>
              </a:rPr>
              <a:t>overlay.json</a:t>
            </a:r>
            <a:r>
              <a:rPr lang="en-US" dirty="0">
                <a:latin typeface="Oracle Sans Tab" panose="020B0503020204020204" pitchFamily="34" charset="0"/>
                <a:cs typeface="Oracle Sans Tab" panose="020B0503020204020204" pitchFamily="34" charset="0"/>
              </a:rPr>
              <a:t> is used for Base Application</a:t>
            </a:r>
          </a:p>
          <a:p>
            <a:pPr marL="651510" lvl="1" indent="-285750"/>
            <a:r>
              <a:rPr lang="en-US" dirty="0">
                <a:latin typeface="Oracle Sans Tab" panose="020B0503020204020204" pitchFamily="34" charset="0"/>
                <a:cs typeface="Oracle Sans Tab" panose="020B0503020204020204" pitchFamily="34" charset="0"/>
              </a:rPr>
              <a:t>field-templates-</a:t>
            </a:r>
            <a:r>
              <a:rPr lang="en-US" dirty="0" err="1">
                <a:latin typeface="Oracle Sans Tab" panose="020B0503020204020204" pitchFamily="34" charset="0"/>
                <a:cs typeface="Oracle Sans Tab" panose="020B0503020204020204" pitchFamily="34" charset="0"/>
              </a:rPr>
              <a:t>x.json</a:t>
            </a:r>
            <a:r>
              <a:rPr lang="en-US" dirty="0">
                <a:latin typeface="Oracle Sans Tab" panose="020B0503020204020204" pitchFamily="34" charset="0"/>
                <a:cs typeface="Oracle Sans Tab" panose="020B0503020204020204" pitchFamily="34" charset="0"/>
              </a:rPr>
              <a:t> is reserved for Application Extensions</a:t>
            </a:r>
          </a:p>
          <a:p>
            <a:pPr marL="342900" indent="-34290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11</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
        <p:nvSpPr>
          <p:cNvPr id="7" name="TextBox 6">
            <a:extLst>
              <a:ext uri="{FF2B5EF4-FFF2-40B4-BE49-F238E27FC236}">
                <a16:creationId xmlns:a16="http://schemas.microsoft.com/office/drawing/2014/main" id="{E70C17D8-58AF-AA27-5A08-340D41633AEE}"/>
              </a:ext>
            </a:extLst>
          </p:cNvPr>
          <p:cNvSpPr txBox="1"/>
          <p:nvPr/>
        </p:nvSpPr>
        <p:spPr>
          <a:xfrm>
            <a:off x="590595" y="4100054"/>
            <a:ext cx="11023600" cy="2585323"/>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addTemplates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globalEmailTmpl</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"description": "template for rendering fields with </a:t>
            </a:r>
            <a:r>
              <a:rPr lang="en-US" dirty="0" err="1">
                <a:latin typeface="Courier New" panose="02070309020205020404" pitchFamily="49" charset="0"/>
                <a:cs typeface="Courier New" panose="02070309020205020404" pitchFamily="49" charset="0"/>
              </a:rPr>
              <a:t>layoutDiscriminant</a:t>
            </a:r>
            <a:r>
              <a:rPr lang="en-US" dirty="0">
                <a:latin typeface="Courier New" panose="02070309020205020404" pitchFamily="49" charset="0"/>
                <a:cs typeface="Courier New" panose="02070309020205020404" pitchFamily="49" charset="0"/>
              </a:rPr>
              <a:t> of 'email’”, </a:t>
            </a:r>
          </a:p>
          <a:p>
            <a:r>
              <a:rPr lang="en-US" dirty="0">
                <a:latin typeface="Courier New" panose="02070309020205020404" pitchFamily="49" charset="0"/>
                <a:cs typeface="Courier New" panose="02070309020205020404" pitchFamily="49" charset="0"/>
              </a:rPr>
              <a:t>             "extensible": "none" </a:t>
            </a:r>
          </a:p>
          <a:p>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addTemplateMap</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singleValue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byLayoutDiscriminant</a:t>
            </a:r>
            <a:r>
              <a:rPr lang="en-US" dirty="0">
                <a:latin typeface="Courier New" panose="02070309020205020404" pitchFamily="49" charset="0"/>
                <a:cs typeface="Courier New" panose="02070309020205020404" pitchFamily="49" charset="0"/>
              </a:rPr>
              <a:t>": { "email": "</a:t>
            </a:r>
            <a:r>
              <a:rPr lang="en-US" dirty="0" err="1">
                <a:latin typeface="Courier New" panose="02070309020205020404" pitchFamily="49" charset="0"/>
                <a:cs typeface="Courier New" panose="02070309020205020404" pitchFamily="49" charset="0"/>
              </a:rPr>
              <a:t>globalEmailTmpl</a:t>
            </a:r>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903967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err="1">
                <a:latin typeface="Georgia" panose="02040502050405020303" pitchFamily="18" charset="0"/>
                <a:cs typeface="Oracle Sans Tab" panose="020B0503020204020204" pitchFamily="34" charset="0"/>
              </a:rPr>
              <a:t>Readonly</a:t>
            </a:r>
            <a:r>
              <a:rPr lang="en-US" sz="4000" dirty="0">
                <a:latin typeface="Georgia" panose="02040502050405020303" pitchFamily="18" charset="0"/>
                <a:cs typeface="Oracle Sans Tab" panose="020B0503020204020204" pitchFamily="34" charset="0"/>
              </a:rPr>
              <a:t> and Required</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dirty="0">
                <a:latin typeface="Oracle Sans Tab" panose="020B0503020204020204" pitchFamily="34" charset="0"/>
                <a:cs typeface="Oracle Sans Tab" panose="020B0503020204020204" pitchFamily="34" charset="0"/>
              </a:rPr>
              <a:t>Fields can be configured either “</a:t>
            </a:r>
            <a:r>
              <a:rPr lang="en-US" dirty="0" err="1">
                <a:latin typeface="Oracle Sans Tab" panose="020B0503020204020204" pitchFamily="34" charset="0"/>
                <a:cs typeface="Oracle Sans Tab" panose="020B0503020204020204" pitchFamily="34" charset="0"/>
              </a:rPr>
              <a:t>readonly</a:t>
            </a:r>
            <a:r>
              <a:rPr lang="en-US" dirty="0">
                <a:latin typeface="Oracle Sans Tab" panose="020B0503020204020204" pitchFamily="34" charset="0"/>
                <a:cs typeface="Oracle Sans Tab" panose="020B0503020204020204" pitchFamily="34" charset="0"/>
              </a:rPr>
              <a:t>” or required which means updateable</a:t>
            </a:r>
          </a:p>
          <a:p>
            <a:r>
              <a:rPr lang="en-US" dirty="0">
                <a:latin typeface="Oracle Sans Tab" panose="020B0503020204020204" pitchFamily="34" charset="0"/>
                <a:cs typeface="Oracle Sans Tab" panose="020B0503020204020204" pitchFamily="34" charset="0"/>
              </a:rPr>
              <a:t>”</a:t>
            </a:r>
            <a:r>
              <a:rPr lang="en-US" dirty="0" err="1">
                <a:latin typeface="Oracle Sans Tab" panose="020B0503020204020204" pitchFamily="34" charset="0"/>
                <a:cs typeface="Oracle Sans Tab" panose="020B0503020204020204" pitchFamily="34" charset="0"/>
              </a:rPr>
              <a:t>readonly</a:t>
            </a:r>
            <a:r>
              <a:rPr lang="en-US" dirty="0">
                <a:latin typeface="Oracle Sans Tab" panose="020B0503020204020204" pitchFamily="34" charset="0"/>
                <a:cs typeface="Oracle Sans Tab" panose="020B0503020204020204" pitchFamily="34" charset="0"/>
              </a:rPr>
              <a:t>” and required attributes are configured in several ways:</a:t>
            </a:r>
          </a:p>
          <a:p>
            <a:pPr marL="651510" lvl="1" indent="-285750"/>
            <a:r>
              <a:rPr lang="en-US" dirty="0">
                <a:latin typeface="Oracle Sans Tab" panose="020B0503020204020204" pitchFamily="34" charset="0"/>
                <a:cs typeface="Oracle Sans Tab" panose="020B0503020204020204" pitchFamily="34" charset="0"/>
              </a:rPr>
              <a:t>Swagger or JSON base metadata as they are configured in REST service</a:t>
            </a:r>
          </a:p>
          <a:p>
            <a:pPr lvl="2" indent="0">
              <a:buNone/>
            </a:pPr>
            <a:endParaRPr lang="en-US" sz="1800" dirty="0"/>
          </a:p>
          <a:p>
            <a:pPr lvl="2" indent="0">
              <a:buNone/>
            </a:pPr>
            <a:endParaRPr lang="en-US" sz="1800" dirty="0"/>
          </a:p>
          <a:p>
            <a:pPr lvl="2" indent="0">
              <a:buNone/>
            </a:pPr>
            <a:endParaRPr lang="en-US" sz="1800" dirty="0"/>
          </a:p>
          <a:p>
            <a:pPr marL="651510" lvl="1" indent="-285750"/>
            <a:endParaRPr lang="en-US" sz="2000"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12</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pic>
        <p:nvPicPr>
          <p:cNvPr id="9" name="Picture 8">
            <a:extLst>
              <a:ext uri="{FF2B5EF4-FFF2-40B4-BE49-F238E27FC236}">
                <a16:creationId xmlns:a16="http://schemas.microsoft.com/office/drawing/2014/main" id="{1E8C2E74-21E1-FAB0-A2CB-C5B083399091}"/>
              </a:ext>
            </a:extLst>
          </p:cNvPr>
          <p:cNvPicPr>
            <a:picLocks noChangeAspect="1"/>
          </p:cNvPicPr>
          <p:nvPr/>
        </p:nvPicPr>
        <p:blipFill>
          <a:blip r:embed="rId3"/>
          <a:stretch>
            <a:fillRect/>
          </a:stretch>
        </p:blipFill>
        <p:spPr>
          <a:xfrm>
            <a:off x="1127760" y="3104214"/>
            <a:ext cx="9258475" cy="3245786"/>
          </a:xfrm>
          <a:prstGeom prst="rect">
            <a:avLst/>
          </a:prstGeom>
        </p:spPr>
      </p:pic>
    </p:spTree>
    <p:extLst>
      <p:ext uri="{BB962C8B-B14F-4D97-AF65-F5344CB8AC3E}">
        <p14:creationId xmlns:p14="http://schemas.microsoft.com/office/powerpoint/2010/main" val="10423053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err="1">
                <a:latin typeface="Georgia" panose="02040502050405020303" pitchFamily="18" charset="0"/>
                <a:cs typeface="Oracle Sans Tab" panose="020B0503020204020204" pitchFamily="34" charset="0"/>
              </a:rPr>
              <a:t>Readonly</a:t>
            </a:r>
            <a:r>
              <a:rPr lang="en-US" sz="4000" dirty="0">
                <a:latin typeface="Georgia" panose="02040502050405020303" pitchFamily="18" charset="0"/>
                <a:cs typeface="Oracle Sans Tab" panose="020B0503020204020204" pitchFamily="34" charset="0"/>
              </a:rPr>
              <a:t> and Required</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800" dirty="0">
                <a:latin typeface="Oracle Sans Tab" panose="020B0503020204020204" pitchFamily="34" charset="0"/>
                <a:cs typeface="Oracle Sans Tab" panose="020B0503020204020204" pitchFamily="34" charset="0"/>
              </a:rPr>
              <a:t>“</a:t>
            </a:r>
            <a:r>
              <a:rPr lang="en-US" sz="2800" dirty="0" err="1">
                <a:latin typeface="Oracle Sans Tab" panose="020B0503020204020204" pitchFamily="34" charset="0"/>
                <a:cs typeface="Oracle Sans Tab" panose="020B0503020204020204" pitchFamily="34" charset="0"/>
              </a:rPr>
              <a:t>readonly</a:t>
            </a:r>
            <a:r>
              <a:rPr lang="en-US" sz="2800" dirty="0">
                <a:latin typeface="Oracle Sans Tab" panose="020B0503020204020204" pitchFamily="34" charset="0"/>
                <a:cs typeface="Oracle Sans Tab" panose="020B0503020204020204" pitchFamily="34" charset="0"/>
              </a:rPr>
              <a:t>” and required properties are configured in several ways:</a:t>
            </a:r>
          </a:p>
          <a:p>
            <a:pPr marL="651510" lvl="1" indent="-285750"/>
            <a:r>
              <a:rPr lang="en-US" sz="2400" dirty="0" err="1">
                <a:latin typeface="Oracle Sans Tab" panose="020B0503020204020204" pitchFamily="34" charset="0"/>
                <a:cs typeface="Oracle Sans Tab" panose="020B0503020204020204" pitchFamily="34" charset="0"/>
              </a:rPr>
              <a:t>readonly</a:t>
            </a:r>
            <a:r>
              <a:rPr lang="en-US" sz="2400" dirty="0">
                <a:latin typeface="Oracle Sans Tab" panose="020B0503020204020204" pitchFamily="34" charset="0"/>
                <a:cs typeface="Oracle Sans Tab" panose="020B0503020204020204" pitchFamily="34" charset="0"/>
              </a:rPr>
              <a:t> and required properties can be used in the Client Metadata Augmentation</a:t>
            </a:r>
          </a:p>
          <a:p>
            <a:pPr marL="651510" lvl="1" indent="-285750"/>
            <a:r>
              <a:rPr lang="en-US" sz="2400" dirty="0">
                <a:latin typeface="Oracle Sans Tab" panose="020B0503020204020204" pitchFamily="34" charset="0"/>
                <a:cs typeface="Oracle Sans Tab" panose="020B0503020204020204" pitchFamily="34" charset="0"/>
              </a:rPr>
              <a:t>Controls the rendering of fields in VB applications</a:t>
            </a:r>
          </a:p>
          <a:p>
            <a:pPr marL="651510" lvl="1" indent="-285750"/>
            <a:r>
              <a:rPr lang="en-US" sz="2400" dirty="0">
                <a:latin typeface="Oracle Sans Tab" panose="020B0503020204020204" pitchFamily="34" charset="0"/>
                <a:cs typeface="Oracle Sans Tab" panose="020B0503020204020204" pitchFamily="34" charset="0"/>
              </a:rPr>
              <a:t>Controls fields by defining field templates and giving full control how fields are rendered </a:t>
            </a:r>
          </a:p>
          <a:p>
            <a:pPr marL="651510" lvl="1" indent="-285750"/>
            <a:r>
              <a:rPr lang="en-US" sz="2400" dirty="0">
                <a:latin typeface="Oracle Sans Tab" panose="020B0503020204020204" pitchFamily="34" charset="0"/>
                <a:cs typeface="Oracle Sans Tab" panose="020B0503020204020204" pitchFamily="34" charset="0"/>
              </a:rPr>
              <a:t>Used in Dynamic Tables  Metadata determines if a field is </a:t>
            </a:r>
            <a:r>
              <a:rPr lang="en-US" sz="2400" dirty="0" err="1">
                <a:latin typeface="Oracle Sans Tab" panose="020B0503020204020204" pitchFamily="34" charset="0"/>
                <a:cs typeface="Oracle Sans Tab" panose="020B0503020204020204" pitchFamily="34" charset="0"/>
              </a:rPr>
              <a:t>readonly</a:t>
            </a:r>
            <a:r>
              <a:rPr lang="en-US" sz="2400" dirty="0">
                <a:latin typeface="Oracle Sans Tab" panose="020B0503020204020204" pitchFamily="34" charset="0"/>
                <a:cs typeface="Oracle Sans Tab" panose="020B0503020204020204" pitchFamily="34" charset="0"/>
              </a:rPr>
              <a:t> or required  </a:t>
            </a:r>
            <a:r>
              <a:rPr lang="en-US" sz="2400" dirty="0" err="1">
                <a:latin typeface="Oracle Sans Tab" panose="020B0503020204020204" pitchFamily="34" charset="0"/>
                <a:cs typeface="Oracle Sans Tab" panose="020B0503020204020204" pitchFamily="34" charset="0"/>
              </a:rPr>
              <a:t>Readonly</a:t>
            </a:r>
            <a:r>
              <a:rPr lang="en-US" sz="2400" dirty="0">
                <a:latin typeface="Oracle Sans Tab" panose="020B0503020204020204" pitchFamily="34" charset="0"/>
                <a:cs typeface="Oracle Sans Tab" panose="020B0503020204020204" pitchFamily="34" charset="0"/>
              </a:rPr>
              <a:t> behaves differently for operations that have a response body and operations that do not have response body  </a:t>
            </a:r>
            <a:endParaRPr lang="en-US" sz="1800" dirty="0"/>
          </a:p>
          <a:p>
            <a:pPr lvl="2" indent="0">
              <a:buNone/>
            </a:pPr>
            <a:endParaRPr lang="en-US" sz="1800" dirty="0"/>
          </a:p>
          <a:p>
            <a:pPr marL="651510" lvl="1" indent="-285750"/>
            <a:endParaRPr lang="en-US" sz="2000"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13</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2154904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Server Metadata Features</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400" dirty="0">
                <a:latin typeface="Oracle Sans Tab" panose="020B0503020204020204" pitchFamily="34" charset="0"/>
                <a:cs typeface="Oracle Sans Tab" panose="020B0503020204020204" pitchFamily="34" charset="0"/>
              </a:rPr>
              <a:t>Metadata is fetched from the services that define business objects.  For example,  if a VB application is concern with Accounts object,  the metadata is retrieved for that object from some back end REST service.</a:t>
            </a:r>
          </a:p>
          <a:p>
            <a:r>
              <a:rPr lang="en-US" sz="2400" dirty="0">
                <a:latin typeface="Oracle Sans Tab" panose="020B0503020204020204" pitchFamily="34" charset="0"/>
                <a:cs typeface="Oracle Sans Tab" panose="020B0503020204020204" pitchFamily="34" charset="0"/>
              </a:rPr>
              <a:t>The REST service should be OpenAPI 3.0 compliant.</a:t>
            </a:r>
          </a:p>
          <a:p>
            <a:r>
              <a:rPr lang="en-US" sz="2400" dirty="0">
                <a:latin typeface="Oracle Sans Tab" panose="020B0503020204020204" pitchFamily="34" charset="0"/>
                <a:cs typeface="Oracle Sans Tab" panose="020B0503020204020204" pitchFamily="34" charset="0"/>
              </a:rPr>
              <a:t>Once the OpenAPI document is obtained from the REST service,  the dynamic component transforms the document to metadata that is recognizable by dynamic components.</a:t>
            </a:r>
          </a:p>
          <a:p>
            <a:r>
              <a:rPr lang="en-US" sz="2400" dirty="0">
                <a:latin typeface="Oracle Sans Tab" panose="020B0503020204020204" pitchFamily="34" charset="0"/>
                <a:cs typeface="Oracle Sans Tab" panose="020B0503020204020204" pitchFamily="34" charset="0"/>
              </a:rPr>
              <a:t>This is called Metadata Transformation.</a:t>
            </a:r>
          </a:p>
          <a:p>
            <a:r>
              <a:rPr lang="en-US" sz="2400" dirty="0">
                <a:latin typeface="Oracle Sans Tab" panose="020B0503020204020204" pitchFamily="34" charset="0"/>
                <a:cs typeface="Oracle Sans Tab" panose="020B0503020204020204" pitchFamily="34" charset="0"/>
              </a:rPr>
              <a:t>The API documentation outlines the properties present in the metadata: </a:t>
            </a:r>
          </a:p>
          <a:p>
            <a:pPr marL="708660" lvl="1" indent="-342900"/>
            <a:r>
              <a:rPr lang="en-US" sz="2000" dirty="0" err="1">
                <a:latin typeface="Oracle Sans Tab" panose="020B0503020204020204" pitchFamily="34" charset="0"/>
                <a:cs typeface="Oracle Sans Tab" panose="020B0503020204020204" pitchFamily="34" charset="0"/>
              </a:rPr>
              <a:t>componentType</a:t>
            </a:r>
            <a:r>
              <a:rPr lang="en-US" sz="2000" dirty="0">
                <a:latin typeface="Oracle Sans Tab" panose="020B0503020204020204" pitchFamily="34" charset="0"/>
                <a:cs typeface="Oracle Sans Tab" panose="020B0503020204020204" pitchFamily="34" charset="0"/>
              </a:rPr>
              <a:t>, converter, </a:t>
            </a:r>
            <a:r>
              <a:rPr lang="en-US" sz="2000" dirty="0" err="1">
                <a:latin typeface="Oracle Sans Tab" panose="020B0503020204020204" pitchFamily="34" charset="0"/>
                <a:cs typeface="Oracle Sans Tab" panose="020B0503020204020204" pitchFamily="34" charset="0"/>
              </a:rPr>
              <a:t>dataProvider</a:t>
            </a:r>
            <a:r>
              <a:rPr lang="en-US" sz="2000" dirty="0">
                <a:latin typeface="Oracle Sans Tab" panose="020B0503020204020204" pitchFamily="34" charset="0"/>
                <a:cs typeface="Oracle Sans Tab" panose="020B0503020204020204" pitchFamily="34" charset="0"/>
              </a:rPr>
              <a:t>, </a:t>
            </a:r>
            <a:r>
              <a:rPr lang="en-US" sz="2000" dirty="0" err="1">
                <a:latin typeface="Oracle Sans Tab" panose="020B0503020204020204" pitchFamily="34" charset="0"/>
                <a:cs typeface="Oracle Sans Tab" panose="020B0503020204020204" pitchFamily="34" charset="0"/>
              </a:rPr>
              <a:t>defaultValue</a:t>
            </a:r>
            <a:r>
              <a:rPr lang="en-US" sz="2000" dirty="0">
                <a:latin typeface="Oracle Sans Tab" panose="020B0503020204020204" pitchFamily="34" charset="0"/>
                <a:cs typeface="Oracle Sans Tab" panose="020B0503020204020204" pitchFamily="34" charset="0"/>
              </a:rPr>
              <a:t>,  </a:t>
            </a:r>
            <a:r>
              <a:rPr lang="en-US" sz="2000" dirty="0" err="1">
                <a:latin typeface="Oracle Sans Tab" panose="020B0503020204020204" pitchFamily="34" charset="0"/>
                <a:cs typeface="Oracle Sans Tab" panose="020B0503020204020204" pitchFamily="34" charset="0"/>
              </a:rPr>
              <a:t>readonly</a:t>
            </a:r>
            <a:r>
              <a:rPr lang="en-US" sz="2000" dirty="0">
                <a:latin typeface="Oracle Sans Tab" panose="020B0503020204020204" pitchFamily="34" charset="0"/>
                <a:cs typeface="Oracle Sans Tab" panose="020B0503020204020204" pitchFamily="34" charset="0"/>
              </a:rPr>
              <a:t>, description  and many more are given in the API documentation  </a:t>
            </a:r>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14</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1232632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Server Metadata Features</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a:xfrm>
            <a:off x="758952" y="1584032"/>
            <a:ext cx="10671048" cy="4277080"/>
          </a:xfrm>
        </p:spPr>
        <p:txBody>
          <a:bodyPr/>
          <a:lstStyle/>
          <a:p>
            <a:r>
              <a:rPr lang="en-US" sz="2800" dirty="0">
                <a:latin typeface="Oracle Sans Tab" panose="020B0503020204020204" pitchFamily="34" charset="0"/>
                <a:cs typeface="Oracle Sans Tab" panose="020B0503020204020204" pitchFamily="34" charset="0"/>
              </a:rPr>
              <a:t>Metadata by backend services is consumed by dynamic components.</a:t>
            </a:r>
          </a:p>
          <a:p>
            <a:r>
              <a:rPr lang="en-US" sz="2800" dirty="0">
                <a:latin typeface="Oracle Sans Tab" panose="020B0503020204020204" pitchFamily="34" charset="0"/>
                <a:cs typeface="Oracle Sans Tab" panose="020B0503020204020204" pitchFamily="34" charset="0"/>
              </a:rPr>
              <a:t>Backend service is described as </a:t>
            </a:r>
            <a:r>
              <a:rPr lang="en-US" sz="2800" dirty="0" err="1">
                <a:latin typeface="Oracle Sans Tab" panose="020B0503020204020204" pitchFamily="34" charset="0"/>
                <a:cs typeface="Oracle Sans Tab" panose="020B0503020204020204" pitchFamily="34" charset="0"/>
              </a:rPr>
              <a:t>OpenAPI</a:t>
            </a:r>
            <a:r>
              <a:rPr lang="en-US" sz="2800" dirty="0">
                <a:latin typeface="Oracle Sans Tab" panose="020B0503020204020204" pitchFamily="34" charset="0"/>
                <a:cs typeface="Oracle Sans Tab" panose="020B0503020204020204" pitchFamily="34" charset="0"/>
              </a:rPr>
              <a:t> 3.0 specification.</a:t>
            </a:r>
          </a:p>
          <a:p>
            <a:r>
              <a:rPr lang="en-US" sz="2800" dirty="0">
                <a:latin typeface="Oracle Sans Tab" panose="020B0503020204020204" pitchFamily="34" charset="0"/>
                <a:cs typeface="Oracle Sans Tab" panose="020B0503020204020204" pitchFamily="34" charset="0"/>
              </a:rPr>
              <a:t>The mapping between metadata property in dynamic component and </a:t>
            </a:r>
            <a:r>
              <a:rPr lang="en-US" sz="2800" dirty="0" err="1">
                <a:latin typeface="Oracle Sans Tab" panose="020B0503020204020204" pitchFamily="34" charset="0"/>
                <a:cs typeface="Oracle Sans Tab" panose="020B0503020204020204" pitchFamily="34" charset="0"/>
              </a:rPr>
              <a:t>OpenAPI</a:t>
            </a:r>
            <a:r>
              <a:rPr lang="en-US" sz="2800" dirty="0">
                <a:latin typeface="Oracle Sans Tab" panose="020B0503020204020204" pitchFamily="34" charset="0"/>
                <a:cs typeface="Oracle Sans Tab" panose="020B0503020204020204" pitchFamily="34" charset="0"/>
              </a:rPr>
              <a:t> 3.0 specification.</a:t>
            </a:r>
          </a:p>
          <a:p>
            <a:pPr marL="708660" lvl="1" indent="-342900"/>
            <a:r>
              <a:rPr lang="en-US" sz="2400" dirty="0">
                <a:latin typeface="Oracle Sans Tab" panose="020B0503020204020204" pitchFamily="34" charset="0"/>
                <a:cs typeface="Oracle Sans Tab" panose="020B0503020204020204" pitchFamily="34" charset="0"/>
              </a:rPr>
              <a:t>For example: </a:t>
            </a:r>
            <a:r>
              <a:rPr lang="en-US" sz="2400" dirty="0" err="1">
                <a:effectLst/>
                <a:latin typeface="Oracle Sans Tab" panose="020B0503020204020204" pitchFamily="34" charset="0"/>
                <a:cs typeface="Oracle Sans Tab" panose="020B0503020204020204" pitchFamily="34" charset="0"/>
              </a:rPr>
              <a:t>dataProvider</a:t>
            </a:r>
            <a:r>
              <a:rPr lang="en-US" sz="2400" dirty="0">
                <a:effectLst/>
                <a:latin typeface="Oracle Sans Tab" panose="020B0503020204020204" pitchFamily="34" charset="0"/>
                <a:cs typeface="Oracle Sans Tab" panose="020B0503020204020204" pitchFamily="34" charset="0"/>
              </a:rPr>
              <a:t> in dynamic component metadata is defined as x-</a:t>
            </a:r>
            <a:r>
              <a:rPr lang="en-US" sz="2400" dirty="0" err="1">
                <a:effectLst/>
                <a:latin typeface="Oracle Sans Tab" panose="020B0503020204020204" pitchFamily="34" charset="0"/>
                <a:cs typeface="Oracle Sans Tab" panose="020B0503020204020204" pitchFamily="34" charset="0"/>
              </a:rPr>
              <a:t>lov</a:t>
            </a:r>
            <a:r>
              <a:rPr lang="en-US" sz="2400" dirty="0">
                <a:effectLst/>
                <a:latin typeface="Oracle Sans Tab" panose="020B0503020204020204" pitchFamily="34" charset="0"/>
                <a:cs typeface="Oracle Sans Tab" panose="020B0503020204020204" pitchFamily="34" charset="0"/>
              </a:rPr>
              <a:t> in </a:t>
            </a:r>
            <a:r>
              <a:rPr lang="en-US" sz="2400" dirty="0" err="1">
                <a:effectLst/>
                <a:latin typeface="Oracle Sans Tab" panose="020B0503020204020204" pitchFamily="34" charset="0"/>
                <a:cs typeface="Oracle Sans Tab" panose="020B0503020204020204" pitchFamily="34" charset="0"/>
              </a:rPr>
              <a:t>OpenAPI</a:t>
            </a:r>
            <a:r>
              <a:rPr lang="en-US" sz="2400" dirty="0">
                <a:effectLst/>
                <a:latin typeface="Oracle Sans Tab" panose="020B0503020204020204" pitchFamily="34" charset="0"/>
                <a:cs typeface="Oracle Sans Tab" panose="020B0503020204020204" pitchFamily="34" charset="0"/>
              </a:rPr>
              <a:t> 3.0 documentation for that service.</a:t>
            </a:r>
          </a:p>
          <a:p>
            <a:r>
              <a:rPr lang="en-US" sz="2800" dirty="0">
                <a:latin typeface="Oracle Sans Tab" panose="020B0503020204020204" pitchFamily="34" charset="0"/>
                <a:cs typeface="Oracle Sans Tab" panose="020B0503020204020204" pitchFamily="34" charset="0"/>
              </a:rPr>
              <a:t>Custom Metadata Transform allows support for specific use cases by applications.</a:t>
            </a:r>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15</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27241428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Server Metadata Features</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a:xfrm>
            <a:off x="758952" y="1490133"/>
            <a:ext cx="10671048" cy="2268809"/>
          </a:xfrm>
        </p:spPr>
        <p:txBody>
          <a:bodyPr/>
          <a:lstStyle/>
          <a:p>
            <a:r>
              <a:rPr lang="en-US" sz="2400" dirty="0"/>
              <a:t>Sample of </a:t>
            </a:r>
            <a:r>
              <a:rPr lang="en-US" sz="2400" dirty="0" err="1"/>
              <a:t>OpenAPI</a:t>
            </a:r>
            <a:r>
              <a:rPr lang="en-US" sz="2400" dirty="0"/>
              <a:t> 3.0 documentation with link definition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a:p>
            <a:r>
              <a:rPr lang="en-US" sz="2400" dirty="0"/>
              <a:t>Dynamic component documentation</a:t>
            </a:r>
          </a:p>
          <a:p>
            <a:pPr marL="708660" lvl="1" indent="-342900"/>
            <a:endParaRPr lang="en-US" sz="2000"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16</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a:xfrm>
            <a:off x="9448800" y="6460582"/>
            <a:ext cx="2743200" cy="363500"/>
          </a:xfrm>
        </p:spPr>
        <p:txBody>
          <a:bodyPr/>
          <a:lstStyle/>
          <a:p>
            <a:r>
              <a:rPr lang="en-US" dirty="0"/>
              <a:t>October 17</a:t>
            </a:r>
            <a:r>
              <a:rPr lang="en-US" baseline="30000" dirty="0"/>
              <a:t>th</a:t>
            </a:r>
            <a:r>
              <a:rPr lang="en-US" dirty="0"/>
              <a:t>, 2022</a:t>
            </a:r>
          </a:p>
        </p:txBody>
      </p:sp>
      <p:sp>
        <p:nvSpPr>
          <p:cNvPr id="7" name="TextBox 6">
            <a:extLst>
              <a:ext uri="{FF2B5EF4-FFF2-40B4-BE49-F238E27FC236}">
                <a16:creationId xmlns:a16="http://schemas.microsoft.com/office/drawing/2014/main" id="{92EF1D70-0039-F264-A3DC-12044033709F}"/>
              </a:ext>
            </a:extLst>
          </p:cNvPr>
          <p:cNvSpPr txBox="1"/>
          <p:nvPr/>
        </p:nvSpPr>
        <p:spPr>
          <a:xfrm>
            <a:off x="766871" y="1960078"/>
            <a:ext cx="9020418" cy="1754326"/>
          </a:xfrm>
          <a:prstGeom prst="rect">
            <a:avLst/>
          </a:prstGeom>
          <a:noFill/>
          <a:ln>
            <a:noFill/>
          </a:ln>
        </p:spPr>
        <p:txBody>
          <a:bodyPr wrap="none" rtlCol="0">
            <a:spAutoFit/>
          </a:bodyPr>
          <a:lstStyle/>
          <a:p>
            <a:r>
              <a:rPr lang="en-US" dirty="0">
                <a:latin typeface="Courier New" panose="02070309020205020404" pitchFamily="49" charset="0"/>
                <a:cs typeface="Courier New" panose="02070309020205020404" pitchFamily="49" charset="0"/>
              </a:rPr>
              <a:t>"links":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stateByCountryLOV</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operationId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getStatesByCountry</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"parameters": {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countryId</a:t>
            </a:r>
            <a:r>
              <a:rPr lang="en-US" dirty="0">
                <a:latin typeface="Courier New" panose="02070309020205020404" pitchFamily="49" charset="0"/>
                <a:cs typeface="Courier New" panose="02070309020205020404" pitchFamily="49" charset="0"/>
              </a:rPr>
              <a:t>": "$this#/country", </a:t>
            </a:r>
          </a:p>
          <a:p>
            <a:r>
              <a:rPr lang="en-US" dirty="0">
                <a:latin typeface="Courier New" panose="02070309020205020404" pitchFamily="49" charset="0"/>
                <a:cs typeface="Courier New" panose="02070309020205020404" pitchFamily="49" charset="0"/>
              </a:rPr>
              <a:t>			"status": "[[$</a:t>
            </a:r>
            <a:r>
              <a:rPr lang="en-US" dirty="0" err="1">
                <a:latin typeface="Courier New" panose="02070309020205020404" pitchFamily="49" charset="0"/>
                <a:cs typeface="Courier New" panose="02070309020205020404" pitchFamily="49" charset="0"/>
              </a:rPr>
              <a:t>componentContext</a:t>
            </a:r>
            <a:r>
              <a:rPr lang="en-US" dirty="0">
                <a:latin typeface="Courier New" panose="02070309020205020404" pitchFamily="49" charset="0"/>
                <a:cs typeface="Courier New" panose="02070309020205020404" pitchFamily="49" charset="0"/>
              </a:rPr>
              <a:t>?.status]]" },</a:t>
            </a:r>
          </a:p>
        </p:txBody>
      </p:sp>
      <p:sp>
        <p:nvSpPr>
          <p:cNvPr id="8" name="TextBox 7">
            <a:extLst>
              <a:ext uri="{FF2B5EF4-FFF2-40B4-BE49-F238E27FC236}">
                <a16:creationId xmlns:a16="http://schemas.microsoft.com/office/drawing/2014/main" id="{755228DC-2F2C-CF31-B605-4D0A6E7B79BE}"/>
              </a:ext>
            </a:extLst>
          </p:cNvPr>
          <p:cNvSpPr txBox="1"/>
          <p:nvPr/>
        </p:nvSpPr>
        <p:spPr>
          <a:xfrm>
            <a:off x="676304" y="3995678"/>
            <a:ext cx="10671048" cy="2862322"/>
          </a:xfrm>
          <a:prstGeom prst="rect">
            <a:avLst/>
          </a:prstGeom>
          <a:noFill/>
          <a:ln>
            <a:noFill/>
          </a:ln>
        </p:spPr>
        <p:txBody>
          <a:bodyPr wrap="square" rtlCol="0">
            <a:spAutoFit/>
          </a:bodyPr>
          <a:lstStyle/>
          <a:p>
            <a:r>
              <a:rPr lang="en-US" dirty="0">
                <a:latin typeface="Courier New" panose="02070309020205020404" pitchFamily="49" charset="0"/>
                <a:cs typeface="Courier New" panose="02070309020205020404" pitchFamily="49" charset="0"/>
              </a:rPr>
              <a:t>"state": { </a:t>
            </a:r>
          </a:p>
          <a:p>
            <a:r>
              <a:rPr lang="en-US" dirty="0">
                <a:latin typeface="Courier New" panose="02070309020205020404" pitchFamily="49" charset="0"/>
                <a:cs typeface="Courier New" panose="02070309020205020404" pitchFamily="49" charset="0"/>
              </a:rPr>
              <a:t>	"type": "string",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labelHint</a:t>
            </a:r>
            <a:r>
              <a:rPr lang="en-US" dirty="0">
                <a:latin typeface="Courier New" panose="02070309020205020404" pitchFamily="49" charset="0"/>
                <a:cs typeface="Courier New" panose="02070309020205020404" pitchFamily="49" charset="0"/>
              </a:rPr>
              <a:t>": "State", </a:t>
            </a:r>
          </a:p>
          <a:p>
            <a:r>
              <a:rPr lang="en-US" dirty="0">
                <a:latin typeface="Courier New" panose="02070309020205020404" pitchFamily="49" charset="0"/>
                <a:cs typeface="Courier New" panose="02070309020205020404" pitchFamily="49" charset="0"/>
              </a:rPr>
              <a:t>	"</a:t>
            </a:r>
            <a:r>
              <a:rPr lang="en-US" b="1" i="1" dirty="0" err="1">
                <a:latin typeface="Courier New" panose="02070309020205020404" pitchFamily="49" charset="0"/>
                <a:cs typeface="Courier New" panose="02070309020205020404" pitchFamily="49" charset="0"/>
              </a:rPr>
              <a:t>dataProvider</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"factory": "</a:t>
            </a:r>
            <a:r>
              <a:rPr lang="en-US" dirty="0" err="1">
                <a:latin typeface="Courier New" panose="02070309020205020404" pitchFamily="49" charset="0"/>
                <a:cs typeface="Courier New" panose="02070309020205020404" pitchFamily="49" charset="0"/>
              </a:rPr>
              <a:t>vb</a:t>
            </a:r>
            <a:r>
              <a:rPr lang="en-US" dirty="0">
                <a:latin typeface="Courier New" panose="02070309020205020404" pitchFamily="49" charset="0"/>
                <a:cs typeface="Courier New" panose="02070309020205020404" pitchFamily="49" charset="0"/>
              </a:rPr>
              <a:t>/types/factories/</a:t>
            </a:r>
            <a:r>
              <a:rPr lang="en-US" dirty="0" err="1">
                <a:latin typeface="Courier New" panose="02070309020205020404" pitchFamily="49" charset="0"/>
                <a:cs typeface="Courier New" panose="02070309020205020404" pitchFamily="49" charset="0"/>
              </a:rPr>
              <a:t>serviceDataProviderFactory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"parameters": [{ </a:t>
            </a:r>
          </a:p>
          <a:p>
            <a:r>
              <a:rPr lang="en-US" dirty="0">
                <a:latin typeface="Courier New" panose="02070309020205020404" pitchFamily="49" charset="0"/>
                <a:cs typeface="Courier New" panose="02070309020205020404" pitchFamily="49" charset="0"/>
              </a:rPr>
              <a:t>			"endpoint": "https://</a:t>
            </a:r>
            <a:r>
              <a:rPr lang="en-US" dirty="0" err="1">
                <a:latin typeface="Courier New" panose="02070309020205020404" pitchFamily="49" charset="0"/>
                <a:cs typeface="Courier New" panose="02070309020205020404" pitchFamily="49" charset="0"/>
              </a:rPr>
              <a:t>sample.us.oracle.com</a:t>
            </a:r>
            <a:r>
              <a:rPr lang="en-US" dirty="0">
                <a:latin typeface="Courier New" panose="02070309020205020404" pitchFamily="49" charset="0"/>
                <a:cs typeface="Courier New" panose="02070309020205020404" pitchFamily="49" charset="0"/>
              </a:rPr>
              <a:t>/country/{</a:t>
            </a:r>
            <a:r>
              <a:rPr lang="en-US" dirty="0" err="1">
                <a:latin typeface="Courier New" panose="02070309020205020404" pitchFamily="49" charset="0"/>
                <a:cs typeface="Courier New" panose="02070309020205020404" pitchFamily="49" charset="0"/>
              </a:rPr>
              <a:t>countryId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states?status</a:t>
            </a:r>
            <a:r>
              <a:rPr lang="en-US" dirty="0">
                <a:latin typeface="Courier New" panose="02070309020205020404" pitchFamily="49" charset="0"/>
                <a:cs typeface="Courier New" panose="02070309020205020404" pitchFamily="49" charset="0"/>
              </a:rPr>
              <a:t>={status}",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uriParameters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countryId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value.country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"status": "[[$</a:t>
            </a:r>
            <a:r>
              <a:rPr lang="en-US" dirty="0" err="1">
                <a:latin typeface="Courier New" panose="02070309020205020404" pitchFamily="49" charset="0"/>
                <a:cs typeface="Courier New" panose="02070309020205020404" pitchFamily="49" charset="0"/>
              </a:rPr>
              <a:t>componentContext</a:t>
            </a:r>
            <a:r>
              <a:rPr lang="en-US" dirty="0">
                <a:latin typeface="Courier New" panose="02070309020205020404" pitchFamily="49" charset="0"/>
                <a:cs typeface="Courier New" panose="02070309020205020404" pitchFamily="49" charset="0"/>
              </a:rPr>
              <a:t>?.status]]" } }] }</a:t>
            </a:r>
          </a:p>
        </p:txBody>
      </p:sp>
    </p:spTree>
    <p:extLst>
      <p:ext uri="{BB962C8B-B14F-4D97-AF65-F5344CB8AC3E}">
        <p14:creationId xmlns:p14="http://schemas.microsoft.com/office/powerpoint/2010/main" val="1262657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Learn More</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a:xfrm>
            <a:off x="758952" y="1584032"/>
            <a:ext cx="10671048" cy="4277080"/>
          </a:xfrm>
        </p:spPr>
        <p:txBody>
          <a:bodyPr/>
          <a:lstStyle/>
          <a:p>
            <a:pPr marL="342900" indent="-342900">
              <a:buFont typeface="Arial" panose="020B0604020202020204" pitchFamily="34" charset="0"/>
              <a:buChar char="•"/>
            </a:pPr>
            <a:r>
              <a:rPr lang="en-US" dirty="0">
                <a:latin typeface="Oracle Sans Tab" panose="020B0503020204020204" pitchFamily="34" charset="0"/>
                <a:cs typeface="Oracle Sans Tab" panose="020B0503020204020204" pitchFamily="34" charset="0"/>
              </a:rPr>
              <a:t>JET API Documentation -</a:t>
            </a:r>
            <a:r>
              <a:rPr lang="en-US" dirty="0">
                <a:solidFill>
                  <a:schemeClr val="accent2">
                    <a:lumMod val="60000"/>
                    <a:lumOff val="40000"/>
                  </a:schemeClr>
                </a:solidFill>
                <a:latin typeface="Oracle Sans Tab" panose="020B0503020204020204" pitchFamily="34" charset="0"/>
                <a:cs typeface="Oracle Sans Tab" panose="020B0503020204020204" pitchFamily="34" charset="0"/>
              </a:rPr>
              <a:t> </a:t>
            </a:r>
            <a:r>
              <a:rPr lang="en-US" dirty="0">
                <a:solidFill>
                  <a:schemeClr val="accent2">
                    <a:lumMod val="60000"/>
                    <a:lumOff val="40000"/>
                  </a:schemeClr>
                </a:solidFill>
                <a:latin typeface="Oracle Sans Tab" panose="020B0503020204020204" pitchFamily="34" charset="0"/>
                <a:cs typeface="Oracle Sans Tab" panose="020B0503020204020204" pitchFamily="34" charset="0"/>
                <a:hlinkClick r:id="rId3">
                  <a:extLst>
                    <a:ext uri="{A12FA001-AC4F-418D-AE19-62706E023703}">
                      <ahyp:hlinkClr xmlns:ahyp="http://schemas.microsoft.com/office/drawing/2018/hyperlinkcolor" val="tx"/>
                    </a:ext>
                  </a:extLst>
                </a:hlinkClick>
              </a:rPr>
              <a:t>https://www.oracle.com/webfolder/technetwork/jet/index.html</a:t>
            </a:r>
            <a:endParaRPr lang="en-US" dirty="0">
              <a:solidFill>
                <a:schemeClr val="accent2">
                  <a:lumMod val="60000"/>
                  <a:lumOff val="40000"/>
                </a:schemeClr>
              </a:solidFill>
              <a:latin typeface="Oracle Sans Tab" panose="020B0503020204020204" pitchFamily="34" charset="0"/>
              <a:cs typeface="Oracle Sans Tab" panose="020B0503020204020204" pitchFamily="34" charset="0"/>
            </a:endParaRPr>
          </a:p>
          <a:p>
            <a:pPr marL="342900" indent="-342900">
              <a:buFont typeface="Arial" panose="020B0604020202020204" pitchFamily="34" charset="0"/>
              <a:buChar char="•"/>
            </a:pPr>
            <a:r>
              <a:rPr lang="en-US" dirty="0">
                <a:latin typeface="Oracle Sans Tab" panose="020B0503020204020204" pitchFamily="34" charset="0"/>
                <a:cs typeface="Oracle Sans Tab" panose="020B0503020204020204" pitchFamily="34" charset="0"/>
              </a:rPr>
              <a:t>Visual Builder Cookbook - </a:t>
            </a:r>
            <a:r>
              <a:rPr lang="en-US" dirty="0">
                <a:solidFill>
                  <a:schemeClr val="accent2">
                    <a:lumMod val="60000"/>
                    <a:lumOff val="40000"/>
                  </a:schemeClr>
                </a:solidFill>
                <a:latin typeface="Oracle Sans Tab" panose="020B0503020204020204" pitchFamily="34" charset="0"/>
                <a:cs typeface="Oracle Sans Tab" panose="020B0503020204020204" pitchFamily="34" charset="0"/>
                <a:hlinkClick r:id="rId4">
                  <a:extLst>
                    <a:ext uri="{A12FA001-AC4F-418D-AE19-62706E023703}">
                      <ahyp:hlinkClr xmlns:ahyp="http://schemas.microsoft.com/office/drawing/2018/hyperlinkcolor" val="tx"/>
                    </a:ext>
                  </a:extLst>
                </a:hlinkClick>
              </a:rPr>
              <a:t>https://vbcookbook.oracle.com/</a:t>
            </a:r>
            <a:endParaRPr lang="en-US" dirty="0">
              <a:solidFill>
                <a:schemeClr val="accent2">
                  <a:lumMod val="60000"/>
                  <a:lumOff val="40000"/>
                </a:schemeClr>
              </a:solidFill>
              <a:latin typeface="Oracle Sans Tab" panose="020B0503020204020204" pitchFamily="34" charset="0"/>
              <a:cs typeface="Oracle Sans Tab" panose="020B0503020204020204" pitchFamily="34" charset="0"/>
            </a:endParaRPr>
          </a:p>
          <a:p>
            <a:pPr marL="342900" indent="-342900">
              <a:buFont typeface="Arial" panose="020B0604020202020204" pitchFamily="34" charset="0"/>
              <a:buChar char="•"/>
            </a:pPr>
            <a:r>
              <a:rPr lang="en-US" dirty="0" err="1">
                <a:latin typeface="Oracle Sans Tab" panose="020B0503020204020204" pitchFamily="34" charset="0"/>
                <a:cs typeface="Oracle Sans Tab" panose="020B0503020204020204" pitchFamily="34" charset="0"/>
              </a:rPr>
              <a:t>blogs.oracle.com</a:t>
            </a:r>
            <a:r>
              <a:rPr lang="en-US" dirty="0">
                <a:latin typeface="Oracle Sans Tab" panose="020B0503020204020204" pitchFamily="34" charset="0"/>
                <a:cs typeface="Oracle Sans Tab" panose="020B0503020204020204" pitchFamily="34" charset="0"/>
              </a:rPr>
              <a:t>/</a:t>
            </a:r>
            <a:r>
              <a:rPr lang="en-US" dirty="0" err="1">
                <a:latin typeface="Oracle Sans Tab" panose="020B0503020204020204" pitchFamily="34" charset="0"/>
                <a:cs typeface="Oracle Sans Tab" panose="020B0503020204020204" pitchFamily="34" charset="0"/>
              </a:rPr>
              <a:t>vbcs</a:t>
            </a:r>
            <a:endParaRPr lang="en-US" dirty="0">
              <a:latin typeface="Oracle Sans Tab" panose="020B0503020204020204" pitchFamily="34" charset="0"/>
              <a:cs typeface="Oracle Sans Tab" panose="020B0503020204020204" pitchFamily="34" charset="0"/>
            </a:endParaRPr>
          </a:p>
          <a:p>
            <a:pPr marL="342900" indent="-342900">
              <a:buFont typeface="Arial" panose="020B0604020202020204" pitchFamily="34" charset="0"/>
              <a:buChar char="•"/>
            </a:pPr>
            <a:r>
              <a:rPr lang="en-US" dirty="0">
                <a:latin typeface="Oracle Sans Tab" panose="020B0503020204020204" pitchFamily="34" charset="0"/>
                <a:cs typeface="Oracle Sans Tab" panose="020B0503020204020204" pitchFamily="34" charset="0"/>
              </a:rPr>
              <a:t>Oracle University Learning Subscription – </a:t>
            </a:r>
            <a:r>
              <a:rPr lang="en-US" dirty="0">
                <a:solidFill>
                  <a:schemeClr val="accent2">
                    <a:lumMod val="60000"/>
                    <a:lumOff val="40000"/>
                  </a:schemeClr>
                </a:solidFill>
                <a:latin typeface="Oracle Sans Tab" panose="020B0503020204020204" pitchFamily="34" charset="0"/>
                <a:cs typeface="Oracle Sans Tab" panose="020B0503020204020204" pitchFamily="34" charset="0"/>
                <a:hlinkClick r:id="rId5">
                  <a:extLst>
                    <a:ext uri="{A12FA001-AC4F-418D-AE19-62706E023703}">
                      <ahyp:hlinkClr xmlns:ahyp="http://schemas.microsoft.com/office/drawing/2018/hyperlinkcolor" val="tx"/>
                    </a:ext>
                  </a:extLst>
                </a:hlinkClick>
              </a:rPr>
              <a:t>Build Visual Applications using Oracle Visual Builder Studio</a:t>
            </a:r>
            <a:endParaRPr lang="en-US" dirty="0">
              <a:solidFill>
                <a:schemeClr val="accent2">
                  <a:lumMod val="60000"/>
                  <a:lumOff val="40000"/>
                </a:schemeClr>
              </a:solidFill>
              <a:latin typeface="Oracle Sans Tab" panose="020B0503020204020204" pitchFamily="34" charset="0"/>
              <a:cs typeface="Oracle Sans Tab" panose="020B0503020204020204" pitchFamily="34" charset="0"/>
            </a:endParaRPr>
          </a:p>
          <a:p>
            <a:pPr marL="342900" indent="-342900">
              <a:buFont typeface="Arial" panose="020B0604020202020204" pitchFamily="34" charset="0"/>
              <a:buChar char="•"/>
            </a:pPr>
            <a:r>
              <a:rPr lang="en-US" dirty="0">
                <a:latin typeface="Oracle Sans Tab" panose="020B0503020204020204" pitchFamily="34" charset="0"/>
                <a:cs typeface="Oracle Sans Tab" panose="020B0503020204020204" pitchFamily="34" charset="0"/>
              </a:rPr>
              <a:t>Cloud Customer Connect Forums:</a:t>
            </a:r>
          </a:p>
          <a:p>
            <a:pPr marL="651510" lvl="1" indent="-285750"/>
            <a:r>
              <a:rPr lang="en-US" dirty="0">
                <a:latin typeface="Oracle Sans Tab" panose="020B0503020204020204" pitchFamily="34" charset="0"/>
                <a:cs typeface="Oracle Sans Tab" panose="020B0503020204020204" pitchFamily="34" charset="0"/>
              </a:rPr>
              <a:t>Visual Builder</a:t>
            </a:r>
          </a:p>
          <a:p>
            <a:pPr marL="651510" lvl="1" indent="-285750"/>
            <a:r>
              <a:rPr lang="en-US" dirty="0">
                <a:latin typeface="Oracle Sans Tab" panose="020B0503020204020204" pitchFamily="34" charset="0"/>
                <a:cs typeface="Oracle Sans Tab" panose="020B0503020204020204" pitchFamily="34" charset="0"/>
              </a:rPr>
              <a:t>Visual Builder Studio</a:t>
            </a:r>
          </a:p>
          <a:p>
            <a:pPr marL="342900" indent="-342900">
              <a:buFont typeface="Arial" panose="020B0604020202020204" pitchFamily="34" charset="0"/>
              <a:buChar char="•"/>
            </a:pPr>
            <a:r>
              <a:rPr lang="en-US" dirty="0">
                <a:latin typeface="Oracle Sans Tab" panose="020B0503020204020204" pitchFamily="34" charset="0"/>
                <a:cs typeface="Oracle Sans Tab" panose="020B0503020204020204" pitchFamily="34" charset="0"/>
              </a:rPr>
              <a:t>Dynamic Components API Reference Accessible from Components Palate in Visual Builder Studio </a:t>
            </a:r>
          </a:p>
          <a:p>
            <a:pPr marL="342900" indent="-342900">
              <a:buFont typeface="Arial" panose="020B0604020202020204" pitchFamily="34" charset="0"/>
              <a:buChar char="•"/>
            </a:pPr>
            <a:r>
              <a:rPr lang="en-US" dirty="0">
                <a:latin typeface="Oracle Sans Tab" panose="020B0503020204020204" pitchFamily="34" charset="0"/>
                <a:cs typeface="Oracle Sans Tab" panose="020B0503020204020204" pitchFamily="34" charset="0"/>
              </a:rPr>
              <a:t>Join the Oracle Visual Builder group on LinkedIn</a:t>
            </a:r>
          </a:p>
          <a:p>
            <a:endParaRPr lang="en-US" sz="2000" dirty="0"/>
          </a:p>
          <a:p>
            <a:pPr marL="708660" lvl="1" indent="-342900"/>
            <a:endParaRPr lang="en-US" sz="2000"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17</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a:xfrm>
            <a:off x="9448800" y="6460582"/>
            <a:ext cx="2743200" cy="363500"/>
          </a:xfrm>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257364663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DD6648-4DC7-9861-A0FE-4DA92F4014D5}"/>
              </a:ext>
            </a:extLst>
          </p:cNvPr>
          <p:cNvSpPr>
            <a:spLocks noGrp="1"/>
          </p:cNvSpPr>
          <p:nvPr>
            <p:ph type="body" sz="quarter" idx="33"/>
          </p:nvPr>
        </p:nvSpPr>
        <p:spPr/>
        <p:txBody>
          <a:bodyPr/>
          <a:lstStyle/>
          <a:p>
            <a:pPr algn="ctr"/>
            <a:r>
              <a:rPr lang="en-US" sz="4000" dirty="0">
                <a:solidFill>
                  <a:schemeClr val="tx1"/>
                </a:solidFill>
              </a:rPr>
              <a:t>DEMO</a:t>
            </a:r>
            <a:endParaRPr lang="en-US" dirty="0">
              <a:solidFill>
                <a:schemeClr val="tx1"/>
              </a:solidFill>
            </a:endParaRPr>
          </a:p>
        </p:txBody>
      </p:sp>
    </p:spTree>
    <p:extLst>
      <p:ext uri="{BB962C8B-B14F-4D97-AF65-F5344CB8AC3E}">
        <p14:creationId xmlns:p14="http://schemas.microsoft.com/office/powerpoint/2010/main" val="122303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When You Should use Dynamic Components</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800" dirty="0">
                <a:latin typeface="Oracle Sans Tab" panose="020B0503020204020204" pitchFamily="34" charset="0"/>
                <a:cs typeface="Oracle Sans Tab" panose="020B0503020204020204" pitchFamily="34" charset="0"/>
              </a:rPr>
              <a:t>Dynamic Components should help application developers in the following use cases:</a:t>
            </a:r>
          </a:p>
          <a:p>
            <a:pPr marL="651510" lvl="1" indent="-285750"/>
            <a:r>
              <a:rPr lang="en-US" sz="2600" dirty="0">
                <a:latin typeface="Oracle Sans Tab" panose="020B0503020204020204" pitchFamily="34" charset="0"/>
                <a:cs typeface="Oracle Sans Tab" panose="020B0503020204020204" pitchFamily="34" charset="0"/>
              </a:rPr>
              <a:t>Customizing applications in a declaratively way </a:t>
            </a:r>
          </a:p>
          <a:p>
            <a:pPr marL="651510" lvl="1" indent="-285750"/>
            <a:r>
              <a:rPr lang="en-US" sz="2600" dirty="0">
                <a:latin typeface="Oracle Sans Tab" panose="020B0503020204020204" pitchFamily="34" charset="0"/>
                <a:cs typeface="Oracle Sans Tab" panose="020B0503020204020204" pitchFamily="34" charset="0"/>
              </a:rPr>
              <a:t>Extending and customizing Fusion Cloud Applications with low code or no code</a:t>
            </a:r>
          </a:p>
          <a:p>
            <a:pPr marL="651510" lvl="1" indent="-285750"/>
            <a:r>
              <a:rPr lang="en-US" sz="2600" dirty="0">
                <a:latin typeface="Oracle Sans Tab" panose="020B0503020204020204" pitchFamily="34" charset="0"/>
                <a:cs typeface="Oracle Sans Tab" panose="020B0503020204020204" pitchFamily="34" charset="0"/>
              </a:rPr>
              <a:t>Achieve high degree of customization with low code or no code</a:t>
            </a:r>
          </a:p>
          <a:p>
            <a:pPr marL="651510" lvl="1" indent="-285750"/>
            <a:r>
              <a:rPr lang="en-US" sz="2600" dirty="0">
                <a:latin typeface="Oracle Sans Tab" panose="020B0503020204020204" pitchFamily="34" charset="0"/>
                <a:cs typeface="Oracle Sans Tab" panose="020B0503020204020204" pitchFamily="34" charset="0"/>
              </a:rPr>
              <a:t>Quick Start capability in Visual Builder Studio Design Time for various use cases</a:t>
            </a:r>
          </a:p>
          <a:p>
            <a:pPr marL="1017270" lvl="2" indent="-285750"/>
            <a:r>
              <a:rPr lang="en-US" sz="2400" dirty="0">
                <a:latin typeface="Oracle Sans Tab" panose="020B0503020204020204" pitchFamily="34" charset="0"/>
                <a:cs typeface="Oracle Sans Tab" panose="020B0503020204020204" pitchFamily="34" charset="0"/>
              </a:rPr>
              <a:t>Include table data</a:t>
            </a:r>
          </a:p>
          <a:p>
            <a:pPr marL="1074420" lvl="2" indent="-342900"/>
            <a:r>
              <a:rPr lang="en-US" sz="2400" dirty="0">
                <a:latin typeface="Oracle Sans Tab" panose="020B0503020204020204" pitchFamily="34" charset="0"/>
                <a:cs typeface="Oracle Sans Tab" panose="020B0503020204020204" pitchFamily="34" charset="0"/>
              </a:rPr>
              <a:t>Create, Edit and Details Form</a:t>
            </a:r>
          </a:p>
          <a:p>
            <a:pPr marL="1074420" lvl="2" indent="-342900"/>
            <a:r>
              <a:rPr lang="en-US" sz="2400" dirty="0">
                <a:latin typeface="Oracle Sans Tab" panose="020B0503020204020204" pitchFamily="34" charset="0"/>
                <a:cs typeface="Oracle Sans Tab" panose="020B0503020204020204" pitchFamily="34" charset="0"/>
              </a:rPr>
              <a:t>Editors, Rule Set, Templates and Fields</a:t>
            </a:r>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2</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407702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How do I access Dynamic Components</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600" dirty="0">
                <a:latin typeface="Oracle Sans Tab" panose="020B0503020204020204" pitchFamily="34" charset="0"/>
                <a:cs typeface="Oracle Sans Tab" panose="020B0503020204020204" pitchFamily="34" charset="0"/>
              </a:rPr>
              <a:t>Part of Oracle Visual Builder (VB) Application Development Architecture</a:t>
            </a:r>
          </a:p>
          <a:p>
            <a:pPr marL="651510" lvl="1" indent="-285750"/>
            <a:r>
              <a:rPr lang="en-US" dirty="0">
                <a:latin typeface="Oracle Sans Tab" panose="020B0503020204020204" pitchFamily="34" charset="0"/>
                <a:cs typeface="Oracle Sans Tab" panose="020B0503020204020204" pitchFamily="34" charset="0"/>
              </a:rPr>
              <a:t>First it was introduced with VB version 21.07 which was Dynamic Components version 11.07</a:t>
            </a:r>
          </a:p>
          <a:p>
            <a:pPr marL="651510" lvl="1" indent="-285750"/>
            <a:r>
              <a:rPr lang="en-US" dirty="0">
                <a:latin typeface="Oracle Sans Tab" panose="020B0503020204020204" pitchFamily="34" charset="0"/>
                <a:cs typeface="Oracle Sans Tab" panose="020B0503020204020204" pitchFamily="34" charset="0"/>
              </a:rPr>
              <a:t>Dynamic Components include:</a:t>
            </a:r>
          </a:p>
          <a:p>
            <a:pPr marL="1017270" lvl="2" indent="-285750"/>
            <a:r>
              <a:rPr lang="en-US" sz="1800" dirty="0">
                <a:latin typeface="Oracle Sans Tab" panose="020B0503020204020204" pitchFamily="34" charset="0"/>
                <a:cs typeface="Oracle Sans Tab" panose="020B0503020204020204" pitchFamily="34" charset="0"/>
              </a:rPr>
              <a:t>Dynamic Container – Dynamically decide what to include inside a page</a:t>
            </a:r>
          </a:p>
          <a:p>
            <a:pPr marL="1017270" lvl="2" indent="-285750"/>
            <a:r>
              <a:rPr lang="en-US" sz="1800" dirty="0">
                <a:latin typeface="Oracle Sans Tab" panose="020B0503020204020204" pitchFamily="34" charset="0"/>
                <a:cs typeface="Oracle Sans Tab" panose="020B0503020204020204" pitchFamily="34" charset="0"/>
              </a:rPr>
              <a:t>Dynamic Table – Dynamically display  data in a table format leveraging </a:t>
            </a:r>
            <a:r>
              <a:rPr lang="en-US" sz="1800" dirty="0" err="1">
                <a:latin typeface="Oracle Sans Tab" panose="020B0503020204020204" pitchFamily="34" charset="0"/>
                <a:cs typeface="Oracle Sans Tab" panose="020B0503020204020204" pitchFamily="34" charset="0"/>
              </a:rPr>
              <a:t>oj</a:t>
            </a:r>
            <a:r>
              <a:rPr lang="en-US" sz="1800" dirty="0">
                <a:latin typeface="Oracle Sans Tab" panose="020B0503020204020204" pitchFamily="34" charset="0"/>
                <a:cs typeface="Oracle Sans Tab" panose="020B0503020204020204" pitchFamily="34" charset="0"/>
              </a:rPr>
              <a:t>-table under the cover</a:t>
            </a:r>
          </a:p>
          <a:p>
            <a:pPr marL="1017270" lvl="2" indent="-285750"/>
            <a:r>
              <a:rPr lang="en-US" sz="1800" dirty="0">
                <a:latin typeface="Oracle Sans Tab" panose="020B0503020204020204" pitchFamily="34" charset="0"/>
                <a:cs typeface="Oracle Sans Tab" panose="020B0503020204020204" pitchFamily="34" charset="0"/>
              </a:rPr>
              <a:t>Dynamic Form – Dynamically display data in a form leveraging </a:t>
            </a:r>
            <a:r>
              <a:rPr lang="en-US" sz="1800" dirty="0" err="1">
                <a:latin typeface="Oracle Sans Tab" panose="020B0503020204020204" pitchFamily="34" charset="0"/>
                <a:cs typeface="Oracle Sans Tab" panose="020B0503020204020204" pitchFamily="34" charset="0"/>
              </a:rPr>
              <a:t>oj</a:t>
            </a:r>
            <a:r>
              <a:rPr lang="en-US" sz="1800" dirty="0">
                <a:latin typeface="Oracle Sans Tab" panose="020B0503020204020204" pitchFamily="34" charset="0"/>
                <a:cs typeface="Oracle Sans Tab" panose="020B0503020204020204" pitchFamily="34" charset="0"/>
              </a:rPr>
              <a:t>-form-layout under the cover</a:t>
            </a:r>
          </a:p>
          <a:p>
            <a:pPr marL="651510" lvl="1" indent="-285750"/>
            <a:r>
              <a:rPr lang="en-US" dirty="0">
                <a:latin typeface="Oracle Sans Tab" panose="020B0503020204020204" pitchFamily="34" charset="0"/>
                <a:cs typeface="Oracle Sans Tab" panose="020B0503020204020204" pitchFamily="34" charset="0"/>
              </a:rPr>
              <a:t>Supporting Components:</a:t>
            </a:r>
          </a:p>
          <a:p>
            <a:pPr marL="1017270" lvl="2" indent="-285750"/>
            <a:r>
              <a:rPr lang="en-US" sz="1800" dirty="0">
                <a:latin typeface="Oracle Sans Tab" panose="020B0503020204020204" pitchFamily="34" charset="0"/>
                <a:cs typeface="Oracle Sans Tab" panose="020B0503020204020204" pitchFamily="34" charset="0"/>
              </a:rPr>
              <a:t>Field Binding</a:t>
            </a:r>
          </a:p>
          <a:p>
            <a:pPr marL="1017270" lvl="2" indent="-285750"/>
            <a:r>
              <a:rPr lang="en-US" sz="1800" dirty="0">
                <a:latin typeface="Oracle Sans Tab" panose="020B0503020204020204" pitchFamily="34" charset="0"/>
                <a:cs typeface="Oracle Sans Tab" panose="020B0503020204020204" pitchFamily="34" charset="0"/>
              </a:rPr>
              <a:t>Section Binding</a:t>
            </a:r>
          </a:p>
          <a:p>
            <a:pPr marL="651510" lvl="1" indent="-285750"/>
            <a:r>
              <a:rPr lang="en-US" dirty="0">
                <a:latin typeface="Oracle Sans Tab" panose="020B0503020204020204" pitchFamily="34" charset="0"/>
                <a:cs typeface="Oracle Sans Tab" panose="020B0503020204020204" pitchFamily="34" charset="0"/>
              </a:rPr>
              <a:t>Dynamic Components are available in Visual Builder Studio  </a:t>
            </a:r>
          </a:p>
          <a:p>
            <a:pPr marL="651510" lvl="1" indent="-285750"/>
            <a:r>
              <a:rPr lang="en-US" dirty="0">
                <a:latin typeface="Oracle Sans Tab" panose="020B0503020204020204" pitchFamily="34" charset="0"/>
                <a:cs typeface="Oracle Sans Tab" panose="020B0503020204020204" pitchFamily="34" charset="0"/>
              </a:rPr>
              <a:t>Under VB Components section,  you can search for Dynamic as a keyword to see versions and update to latest version.  Updates should mention Dynamic UI Pack as the title </a:t>
            </a:r>
          </a:p>
          <a:p>
            <a:pPr marL="651510" lvl="1" indent="-285750"/>
            <a:endParaRPr lang="en-US" dirty="0"/>
          </a:p>
          <a:p>
            <a:pPr marL="1017270" lvl="2" indent="-285750"/>
            <a:endParaRPr lang="en-US"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3</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953069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High Level Dynamic Components Architecture</a:t>
            </a:r>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4</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
        <p:nvSpPr>
          <p:cNvPr id="9" name="Rectangle 8">
            <a:extLst>
              <a:ext uri="{FF2B5EF4-FFF2-40B4-BE49-F238E27FC236}">
                <a16:creationId xmlns:a16="http://schemas.microsoft.com/office/drawing/2014/main" id="{F85D8FA0-EA00-A1D8-2006-BBAC2FFC4323}"/>
              </a:ext>
            </a:extLst>
          </p:cNvPr>
          <p:cNvSpPr/>
          <p:nvPr/>
        </p:nvSpPr>
        <p:spPr>
          <a:xfrm>
            <a:off x="8139165" y="1688123"/>
            <a:ext cx="3426488" cy="4340888"/>
          </a:xfrm>
          <a:prstGeom prst="rect">
            <a:avLst/>
          </a:prstGeom>
          <a:solidFill>
            <a:schemeClr val="tx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0" name="TextBox 9">
            <a:extLst>
              <a:ext uri="{FF2B5EF4-FFF2-40B4-BE49-F238E27FC236}">
                <a16:creationId xmlns:a16="http://schemas.microsoft.com/office/drawing/2014/main" id="{B38BA7ED-D8AA-DD64-2CD2-CACAB3DD5C5B}"/>
              </a:ext>
            </a:extLst>
          </p:cNvPr>
          <p:cNvSpPr txBox="1"/>
          <p:nvPr/>
        </p:nvSpPr>
        <p:spPr>
          <a:xfrm>
            <a:off x="8772212" y="1727553"/>
            <a:ext cx="1273297" cy="369332"/>
          </a:xfrm>
          <a:prstGeom prst="rect">
            <a:avLst/>
          </a:prstGeom>
          <a:noFill/>
        </p:spPr>
        <p:txBody>
          <a:bodyPr wrap="none" rtlCol="0">
            <a:spAutoFit/>
          </a:bodyPr>
          <a:lstStyle/>
          <a:p>
            <a:r>
              <a:rPr lang="en-US" dirty="0"/>
              <a:t>Employee </a:t>
            </a:r>
          </a:p>
        </p:txBody>
      </p:sp>
      <p:pic>
        <p:nvPicPr>
          <p:cNvPr id="11" name="Picture 10">
            <a:extLst>
              <a:ext uri="{FF2B5EF4-FFF2-40B4-BE49-F238E27FC236}">
                <a16:creationId xmlns:a16="http://schemas.microsoft.com/office/drawing/2014/main" id="{7B7C4AC1-01AF-7882-CD70-DCD8AECC5025}"/>
              </a:ext>
            </a:extLst>
          </p:cNvPr>
          <p:cNvPicPr>
            <a:picLocks noChangeAspect="1"/>
          </p:cNvPicPr>
          <p:nvPr/>
        </p:nvPicPr>
        <p:blipFill>
          <a:blip r:embed="rId3"/>
          <a:stretch>
            <a:fillRect/>
          </a:stretch>
        </p:blipFill>
        <p:spPr>
          <a:xfrm>
            <a:off x="8266176" y="2395215"/>
            <a:ext cx="3200400" cy="532885"/>
          </a:xfrm>
          <a:prstGeom prst="rect">
            <a:avLst/>
          </a:prstGeom>
        </p:spPr>
      </p:pic>
      <p:pic>
        <p:nvPicPr>
          <p:cNvPr id="12" name="Picture 11">
            <a:extLst>
              <a:ext uri="{FF2B5EF4-FFF2-40B4-BE49-F238E27FC236}">
                <a16:creationId xmlns:a16="http://schemas.microsoft.com/office/drawing/2014/main" id="{B10A98DF-8705-A7C2-7405-5467BB9F72BC}"/>
              </a:ext>
            </a:extLst>
          </p:cNvPr>
          <p:cNvPicPr>
            <a:picLocks noChangeAspect="1"/>
          </p:cNvPicPr>
          <p:nvPr/>
        </p:nvPicPr>
        <p:blipFill>
          <a:blip r:embed="rId4"/>
          <a:stretch>
            <a:fillRect/>
          </a:stretch>
        </p:blipFill>
        <p:spPr>
          <a:xfrm>
            <a:off x="8266176" y="3148636"/>
            <a:ext cx="3200400" cy="468351"/>
          </a:xfrm>
          <a:prstGeom prst="rect">
            <a:avLst/>
          </a:prstGeom>
        </p:spPr>
      </p:pic>
      <p:pic>
        <p:nvPicPr>
          <p:cNvPr id="13" name="Picture 12">
            <a:extLst>
              <a:ext uri="{FF2B5EF4-FFF2-40B4-BE49-F238E27FC236}">
                <a16:creationId xmlns:a16="http://schemas.microsoft.com/office/drawing/2014/main" id="{31725F34-8C91-02CB-E653-A943898A2A57}"/>
              </a:ext>
            </a:extLst>
          </p:cNvPr>
          <p:cNvPicPr>
            <a:picLocks noChangeAspect="1"/>
          </p:cNvPicPr>
          <p:nvPr/>
        </p:nvPicPr>
        <p:blipFill>
          <a:blip r:embed="rId5"/>
          <a:stretch>
            <a:fillRect/>
          </a:stretch>
        </p:blipFill>
        <p:spPr>
          <a:xfrm>
            <a:off x="8263863" y="3857376"/>
            <a:ext cx="3200400" cy="486862"/>
          </a:xfrm>
          <a:prstGeom prst="rect">
            <a:avLst/>
          </a:prstGeom>
        </p:spPr>
      </p:pic>
      <p:sp>
        <p:nvSpPr>
          <p:cNvPr id="14" name="TextBox 13">
            <a:extLst>
              <a:ext uri="{FF2B5EF4-FFF2-40B4-BE49-F238E27FC236}">
                <a16:creationId xmlns:a16="http://schemas.microsoft.com/office/drawing/2014/main" id="{A32AA6B7-A98E-4D8B-DF7E-8766B3DFA556}"/>
              </a:ext>
            </a:extLst>
          </p:cNvPr>
          <p:cNvSpPr txBox="1"/>
          <p:nvPr/>
        </p:nvSpPr>
        <p:spPr>
          <a:xfrm>
            <a:off x="8191667" y="1851593"/>
            <a:ext cx="1217193" cy="369332"/>
          </a:xfrm>
          <a:prstGeom prst="rect">
            <a:avLst/>
          </a:prstGeom>
          <a:noFill/>
        </p:spPr>
        <p:txBody>
          <a:bodyPr wrap="none" rtlCol="0">
            <a:spAutoFit/>
          </a:bodyPr>
          <a:lstStyle/>
          <a:p>
            <a:r>
              <a:rPr lang="en-US" dirty="0">
                <a:solidFill>
                  <a:schemeClr val="bg1"/>
                </a:solidFill>
              </a:rPr>
              <a:t>Employee</a:t>
            </a:r>
          </a:p>
        </p:txBody>
      </p:sp>
      <p:pic>
        <p:nvPicPr>
          <p:cNvPr id="15" name="Picture 14">
            <a:extLst>
              <a:ext uri="{FF2B5EF4-FFF2-40B4-BE49-F238E27FC236}">
                <a16:creationId xmlns:a16="http://schemas.microsoft.com/office/drawing/2014/main" id="{AE59087C-85D9-B4BA-0467-0745646C32D7}"/>
              </a:ext>
            </a:extLst>
          </p:cNvPr>
          <p:cNvPicPr>
            <a:picLocks noChangeAspect="1"/>
          </p:cNvPicPr>
          <p:nvPr/>
        </p:nvPicPr>
        <p:blipFill>
          <a:blip r:embed="rId6"/>
          <a:stretch>
            <a:fillRect/>
          </a:stretch>
        </p:blipFill>
        <p:spPr>
          <a:xfrm>
            <a:off x="8263864" y="4599050"/>
            <a:ext cx="3204184" cy="454696"/>
          </a:xfrm>
          <a:prstGeom prst="rect">
            <a:avLst/>
          </a:prstGeom>
        </p:spPr>
      </p:pic>
      <p:pic>
        <p:nvPicPr>
          <p:cNvPr id="16" name="Picture 15">
            <a:extLst>
              <a:ext uri="{FF2B5EF4-FFF2-40B4-BE49-F238E27FC236}">
                <a16:creationId xmlns:a16="http://schemas.microsoft.com/office/drawing/2014/main" id="{8C52F591-10F5-942E-3FF8-8BDC62684BE2}"/>
              </a:ext>
            </a:extLst>
          </p:cNvPr>
          <p:cNvPicPr>
            <a:picLocks noChangeAspect="1"/>
          </p:cNvPicPr>
          <p:nvPr/>
        </p:nvPicPr>
        <p:blipFill>
          <a:blip r:embed="rId7"/>
          <a:stretch>
            <a:fillRect/>
          </a:stretch>
        </p:blipFill>
        <p:spPr>
          <a:xfrm>
            <a:off x="8266176" y="5274550"/>
            <a:ext cx="3200400" cy="496737"/>
          </a:xfrm>
          <a:prstGeom prst="rect">
            <a:avLst/>
          </a:prstGeom>
        </p:spPr>
      </p:pic>
      <p:sp>
        <p:nvSpPr>
          <p:cNvPr id="17" name="Rectangle 16">
            <a:extLst>
              <a:ext uri="{FF2B5EF4-FFF2-40B4-BE49-F238E27FC236}">
                <a16:creationId xmlns:a16="http://schemas.microsoft.com/office/drawing/2014/main" id="{82D4BF8D-B766-AAB0-6E10-59288898BFB3}"/>
              </a:ext>
            </a:extLst>
          </p:cNvPr>
          <p:cNvSpPr/>
          <p:nvPr/>
        </p:nvSpPr>
        <p:spPr>
          <a:xfrm>
            <a:off x="6379989" y="2402754"/>
            <a:ext cx="1324961" cy="540947"/>
          </a:xfrm>
          <a:prstGeom prst="rect">
            <a:avLst/>
          </a:prstGeom>
          <a:solidFill>
            <a:schemeClr val="tx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Input Text</a:t>
            </a:r>
            <a:endParaRPr lang="en-US" dirty="0">
              <a:solidFill>
                <a:schemeClr val="bg1"/>
              </a:solidFill>
            </a:endParaRPr>
          </a:p>
        </p:txBody>
      </p:sp>
      <p:sp>
        <p:nvSpPr>
          <p:cNvPr id="18" name="Rectangle 17">
            <a:extLst>
              <a:ext uri="{FF2B5EF4-FFF2-40B4-BE49-F238E27FC236}">
                <a16:creationId xmlns:a16="http://schemas.microsoft.com/office/drawing/2014/main" id="{12F8C33F-9CD5-BE10-980D-1829DEE7EA7C}"/>
              </a:ext>
            </a:extLst>
          </p:cNvPr>
          <p:cNvSpPr/>
          <p:nvPr/>
        </p:nvSpPr>
        <p:spPr>
          <a:xfrm>
            <a:off x="6359179" y="3158526"/>
            <a:ext cx="1324961" cy="540947"/>
          </a:xfrm>
          <a:prstGeom prst="rect">
            <a:avLst/>
          </a:prstGeom>
          <a:solidFill>
            <a:schemeClr val="tx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Input Text</a:t>
            </a:r>
          </a:p>
        </p:txBody>
      </p:sp>
      <p:sp>
        <p:nvSpPr>
          <p:cNvPr id="19" name="Rectangle 18">
            <a:extLst>
              <a:ext uri="{FF2B5EF4-FFF2-40B4-BE49-F238E27FC236}">
                <a16:creationId xmlns:a16="http://schemas.microsoft.com/office/drawing/2014/main" id="{1A6FEC40-2619-B184-9E5F-F345DB57DD31}"/>
              </a:ext>
            </a:extLst>
          </p:cNvPr>
          <p:cNvSpPr/>
          <p:nvPr/>
        </p:nvSpPr>
        <p:spPr>
          <a:xfrm>
            <a:off x="6359178" y="3858567"/>
            <a:ext cx="1324961" cy="540947"/>
          </a:xfrm>
          <a:prstGeom prst="rect">
            <a:avLst/>
          </a:prstGeom>
          <a:solidFill>
            <a:schemeClr val="tx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Select Single</a:t>
            </a:r>
          </a:p>
        </p:txBody>
      </p:sp>
      <p:sp>
        <p:nvSpPr>
          <p:cNvPr id="20" name="Rectangle 19">
            <a:extLst>
              <a:ext uri="{FF2B5EF4-FFF2-40B4-BE49-F238E27FC236}">
                <a16:creationId xmlns:a16="http://schemas.microsoft.com/office/drawing/2014/main" id="{CC28EC65-BBB3-9E22-B961-5DE45D9A2A59}"/>
              </a:ext>
            </a:extLst>
          </p:cNvPr>
          <p:cNvSpPr/>
          <p:nvPr/>
        </p:nvSpPr>
        <p:spPr>
          <a:xfrm>
            <a:off x="6359177" y="4555924"/>
            <a:ext cx="1324961" cy="540947"/>
          </a:xfrm>
          <a:prstGeom prst="rect">
            <a:avLst/>
          </a:prstGeom>
          <a:solidFill>
            <a:schemeClr val="tx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Select Single</a:t>
            </a:r>
          </a:p>
        </p:txBody>
      </p:sp>
      <p:cxnSp>
        <p:nvCxnSpPr>
          <p:cNvPr id="23" name="Straight Arrow Connector 22">
            <a:extLst>
              <a:ext uri="{FF2B5EF4-FFF2-40B4-BE49-F238E27FC236}">
                <a16:creationId xmlns:a16="http://schemas.microsoft.com/office/drawing/2014/main" id="{DA7A4CF7-A55E-D387-A3AA-D7E599163F25}"/>
              </a:ext>
            </a:extLst>
          </p:cNvPr>
          <p:cNvCxnSpPr>
            <a:cxnSpLocks/>
            <a:endCxn id="11" idx="1"/>
          </p:cNvCxnSpPr>
          <p:nvPr/>
        </p:nvCxnSpPr>
        <p:spPr>
          <a:xfrm flipV="1">
            <a:off x="7704950" y="2661658"/>
            <a:ext cx="561226" cy="3826"/>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147DE74-4BB8-1A1E-76F8-3667EE82F973}"/>
              </a:ext>
            </a:extLst>
          </p:cNvPr>
          <p:cNvCxnSpPr>
            <a:cxnSpLocks/>
            <a:stCxn id="18" idx="3"/>
          </p:cNvCxnSpPr>
          <p:nvPr/>
        </p:nvCxnSpPr>
        <p:spPr>
          <a:xfrm flipV="1">
            <a:off x="7684140" y="3412100"/>
            <a:ext cx="625634" cy="16900"/>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09ECD5-C440-4942-87EC-A194C444C780}"/>
              </a:ext>
            </a:extLst>
          </p:cNvPr>
          <p:cNvCxnSpPr>
            <a:cxnSpLocks/>
            <a:stCxn id="19" idx="3"/>
          </p:cNvCxnSpPr>
          <p:nvPr/>
        </p:nvCxnSpPr>
        <p:spPr>
          <a:xfrm flipV="1">
            <a:off x="7684139" y="4127239"/>
            <a:ext cx="631508" cy="1802"/>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ADC3DB-B643-C8B0-D84E-B417A606843C}"/>
              </a:ext>
            </a:extLst>
          </p:cNvPr>
          <p:cNvCxnSpPr>
            <a:cxnSpLocks/>
            <a:stCxn id="20" idx="3"/>
          </p:cNvCxnSpPr>
          <p:nvPr/>
        </p:nvCxnSpPr>
        <p:spPr>
          <a:xfrm flipV="1">
            <a:off x="7684138" y="4826397"/>
            <a:ext cx="630129" cy="1"/>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CFCBB04-5CB3-CB61-2729-34EA47F6E7DC}"/>
              </a:ext>
            </a:extLst>
          </p:cNvPr>
          <p:cNvSpPr/>
          <p:nvPr/>
        </p:nvSpPr>
        <p:spPr>
          <a:xfrm>
            <a:off x="4542816" y="1662552"/>
            <a:ext cx="1324961" cy="4366459"/>
          </a:xfrm>
          <a:prstGeom prst="rect">
            <a:avLst/>
          </a:prstGeom>
          <a:solidFill>
            <a:schemeClr val="tx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Dynamic Form</a:t>
            </a:r>
            <a:endParaRPr lang="en-US" dirty="0">
              <a:solidFill>
                <a:schemeClr val="bg1"/>
              </a:solidFill>
            </a:endParaRPr>
          </a:p>
        </p:txBody>
      </p:sp>
      <p:sp>
        <p:nvSpPr>
          <p:cNvPr id="29" name="Rectangle 28">
            <a:extLst>
              <a:ext uri="{FF2B5EF4-FFF2-40B4-BE49-F238E27FC236}">
                <a16:creationId xmlns:a16="http://schemas.microsoft.com/office/drawing/2014/main" id="{9F526E14-403B-FFE2-669B-3D5DE6E43D7D}"/>
              </a:ext>
            </a:extLst>
          </p:cNvPr>
          <p:cNvSpPr/>
          <p:nvPr/>
        </p:nvSpPr>
        <p:spPr>
          <a:xfrm>
            <a:off x="2082161" y="2408056"/>
            <a:ext cx="1324961" cy="540947"/>
          </a:xfrm>
          <a:prstGeom prst="rect">
            <a:avLst/>
          </a:prstGeom>
          <a:solidFill>
            <a:schemeClr val="tx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Swagger/JSON</a:t>
            </a:r>
            <a:endParaRPr lang="en-US" dirty="0">
              <a:solidFill>
                <a:schemeClr val="bg1"/>
              </a:solidFill>
            </a:endParaRPr>
          </a:p>
        </p:txBody>
      </p:sp>
      <p:sp>
        <p:nvSpPr>
          <p:cNvPr id="30" name="Rectangle 29">
            <a:extLst>
              <a:ext uri="{FF2B5EF4-FFF2-40B4-BE49-F238E27FC236}">
                <a16:creationId xmlns:a16="http://schemas.microsoft.com/office/drawing/2014/main" id="{A18650FF-F103-9169-35BC-186F356CE595}"/>
              </a:ext>
            </a:extLst>
          </p:cNvPr>
          <p:cNvSpPr/>
          <p:nvPr/>
        </p:nvSpPr>
        <p:spPr>
          <a:xfrm>
            <a:off x="2082161" y="5004076"/>
            <a:ext cx="1324961" cy="540947"/>
          </a:xfrm>
          <a:prstGeom prst="rect">
            <a:avLst/>
          </a:prstGeom>
          <a:solidFill>
            <a:schemeClr val="tx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value</a:t>
            </a:r>
            <a:endParaRPr lang="en-US" dirty="0">
              <a:solidFill>
                <a:schemeClr val="bg1"/>
              </a:solidFill>
            </a:endParaRPr>
          </a:p>
        </p:txBody>
      </p:sp>
      <p:sp>
        <p:nvSpPr>
          <p:cNvPr id="31" name="TextBox 30">
            <a:extLst>
              <a:ext uri="{FF2B5EF4-FFF2-40B4-BE49-F238E27FC236}">
                <a16:creationId xmlns:a16="http://schemas.microsoft.com/office/drawing/2014/main" id="{12308A5E-125F-FC25-66FD-ED98C3D92EB7}"/>
              </a:ext>
            </a:extLst>
          </p:cNvPr>
          <p:cNvSpPr txBox="1"/>
          <p:nvPr/>
        </p:nvSpPr>
        <p:spPr>
          <a:xfrm>
            <a:off x="1581333" y="2025249"/>
            <a:ext cx="1312090" cy="369332"/>
          </a:xfrm>
          <a:prstGeom prst="rect">
            <a:avLst/>
          </a:prstGeom>
          <a:noFill/>
        </p:spPr>
        <p:txBody>
          <a:bodyPr wrap="none" rtlCol="0">
            <a:spAutoFit/>
          </a:bodyPr>
          <a:lstStyle/>
          <a:p>
            <a:r>
              <a:rPr lang="en-US" dirty="0"/>
              <a:t>$metadata</a:t>
            </a:r>
          </a:p>
        </p:txBody>
      </p:sp>
      <p:sp>
        <p:nvSpPr>
          <p:cNvPr id="32" name="TextBox 31">
            <a:extLst>
              <a:ext uri="{FF2B5EF4-FFF2-40B4-BE49-F238E27FC236}">
                <a16:creationId xmlns:a16="http://schemas.microsoft.com/office/drawing/2014/main" id="{AD36E0B6-86E9-3D0B-683A-97C487D2FB9C}"/>
              </a:ext>
            </a:extLst>
          </p:cNvPr>
          <p:cNvSpPr txBox="1"/>
          <p:nvPr/>
        </p:nvSpPr>
        <p:spPr>
          <a:xfrm>
            <a:off x="1438987" y="4684414"/>
            <a:ext cx="1237839" cy="369332"/>
          </a:xfrm>
          <a:prstGeom prst="rect">
            <a:avLst/>
          </a:prstGeom>
          <a:noFill/>
        </p:spPr>
        <p:txBody>
          <a:bodyPr wrap="none" rtlCol="0">
            <a:spAutoFit/>
          </a:bodyPr>
          <a:lstStyle/>
          <a:p>
            <a:r>
              <a:rPr lang="en-US" dirty="0"/>
              <a:t>$variables</a:t>
            </a:r>
          </a:p>
        </p:txBody>
      </p:sp>
      <p:sp>
        <p:nvSpPr>
          <p:cNvPr id="33" name="Oval 32">
            <a:extLst>
              <a:ext uri="{FF2B5EF4-FFF2-40B4-BE49-F238E27FC236}">
                <a16:creationId xmlns:a16="http://schemas.microsoft.com/office/drawing/2014/main" id="{FD701AD4-FD9C-624A-7875-B35F484120DE}"/>
              </a:ext>
            </a:extLst>
          </p:cNvPr>
          <p:cNvSpPr/>
          <p:nvPr/>
        </p:nvSpPr>
        <p:spPr>
          <a:xfrm>
            <a:off x="453898" y="2402754"/>
            <a:ext cx="1127436" cy="631848"/>
          </a:xfrm>
          <a:prstGeom prst="ellipse">
            <a:avLst/>
          </a:prstGeom>
          <a:solidFill>
            <a:schemeClr val="tx1"/>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Metadata </a:t>
            </a:r>
          </a:p>
          <a:p>
            <a:pPr algn="ctr"/>
            <a:r>
              <a:rPr lang="en-US" sz="1100" dirty="0">
                <a:solidFill>
                  <a:schemeClr val="bg1"/>
                </a:solidFill>
              </a:rPr>
              <a:t>source</a:t>
            </a:r>
          </a:p>
        </p:txBody>
      </p:sp>
      <p:sp>
        <p:nvSpPr>
          <p:cNvPr id="35" name="Oval 34">
            <a:extLst>
              <a:ext uri="{FF2B5EF4-FFF2-40B4-BE49-F238E27FC236}">
                <a16:creationId xmlns:a16="http://schemas.microsoft.com/office/drawing/2014/main" id="{F913E1F8-FE8C-1F3E-5417-AC416152FB81}"/>
              </a:ext>
            </a:extLst>
          </p:cNvPr>
          <p:cNvSpPr/>
          <p:nvPr/>
        </p:nvSpPr>
        <p:spPr>
          <a:xfrm>
            <a:off x="453897" y="4913175"/>
            <a:ext cx="1068867" cy="631848"/>
          </a:xfrm>
          <a:prstGeom prst="ellipse">
            <a:avLst/>
          </a:prstGeom>
          <a:solidFill>
            <a:schemeClr val="tx1"/>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Data source</a:t>
            </a:r>
          </a:p>
        </p:txBody>
      </p:sp>
      <p:cxnSp>
        <p:nvCxnSpPr>
          <p:cNvPr id="38" name="Straight Arrow Connector 37">
            <a:extLst>
              <a:ext uri="{FF2B5EF4-FFF2-40B4-BE49-F238E27FC236}">
                <a16:creationId xmlns:a16="http://schemas.microsoft.com/office/drawing/2014/main" id="{8577DE77-C293-6565-FCBE-B02C03C8753E}"/>
              </a:ext>
            </a:extLst>
          </p:cNvPr>
          <p:cNvCxnSpPr>
            <a:cxnSpLocks/>
          </p:cNvCxnSpPr>
          <p:nvPr/>
        </p:nvCxnSpPr>
        <p:spPr>
          <a:xfrm>
            <a:off x="1564175" y="5274549"/>
            <a:ext cx="494236" cy="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8A2AD87-9148-1C34-20D0-B95C8C9241E6}"/>
              </a:ext>
            </a:extLst>
          </p:cNvPr>
          <p:cNvCxnSpPr>
            <a:cxnSpLocks/>
          </p:cNvCxnSpPr>
          <p:nvPr/>
        </p:nvCxnSpPr>
        <p:spPr>
          <a:xfrm>
            <a:off x="1656915" y="2722929"/>
            <a:ext cx="361741" cy="0"/>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A2926FC-28F1-E26E-DF78-AA0804CDC726}"/>
              </a:ext>
            </a:extLst>
          </p:cNvPr>
          <p:cNvCxnSpPr>
            <a:cxnSpLocks/>
            <a:stCxn id="29" idx="3"/>
          </p:cNvCxnSpPr>
          <p:nvPr/>
        </p:nvCxnSpPr>
        <p:spPr>
          <a:xfrm>
            <a:off x="3407122" y="2678530"/>
            <a:ext cx="1135694" cy="0"/>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084BC53-1141-DAA1-25AB-B2CC56E03F24}"/>
              </a:ext>
            </a:extLst>
          </p:cNvPr>
          <p:cNvCxnSpPr>
            <a:cxnSpLocks/>
          </p:cNvCxnSpPr>
          <p:nvPr/>
        </p:nvCxnSpPr>
        <p:spPr>
          <a:xfrm>
            <a:off x="3402403" y="5304119"/>
            <a:ext cx="1140413" cy="0"/>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9AF4D86-8324-1EBA-D5CE-E0E9C59B5DFA}"/>
              </a:ext>
            </a:extLst>
          </p:cNvPr>
          <p:cNvCxnSpPr/>
          <p:nvPr/>
        </p:nvCxnSpPr>
        <p:spPr>
          <a:xfrm>
            <a:off x="5880317" y="2656403"/>
            <a:ext cx="488752" cy="1"/>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96F7650-B5D2-F4F4-2916-00816AEF6284}"/>
              </a:ext>
            </a:extLst>
          </p:cNvPr>
          <p:cNvCxnSpPr/>
          <p:nvPr/>
        </p:nvCxnSpPr>
        <p:spPr>
          <a:xfrm>
            <a:off x="5892043" y="3421752"/>
            <a:ext cx="488752" cy="1"/>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6B10D8E-12EE-462A-766E-547EB267818A}"/>
              </a:ext>
            </a:extLst>
          </p:cNvPr>
          <p:cNvCxnSpPr/>
          <p:nvPr/>
        </p:nvCxnSpPr>
        <p:spPr>
          <a:xfrm>
            <a:off x="5884188" y="4106711"/>
            <a:ext cx="488752" cy="1"/>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7E36F19-70AE-5C4E-603A-A87A43ABAF85}"/>
              </a:ext>
            </a:extLst>
          </p:cNvPr>
          <p:cNvCxnSpPr/>
          <p:nvPr/>
        </p:nvCxnSpPr>
        <p:spPr>
          <a:xfrm>
            <a:off x="5886937" y="4831864"/>
            <a:ext cx="488752" cy="1"/>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5BB19272-1950-1695-BE46-F6CAB37ADE57}"/>
              </a:ext>
            </a:extLst>
          </p:cNvPr>
          <p:cNvCxnSpPr>
            <a:stCxn id="28" idx="0"/>
            <a:endCxn id="9" idx="0"/>
          </p:cNvCxnSpPr>
          <p:nvPr/>
        </p:nvCxnSpPr>
        <p:spPr>
          <a:xfrm rot="16200000" flipH="1">
            <a:off x="7516067" y="-648219"/>
            <a:ext cx="25571" cy="4647112"/>
          </a:xfrm>
          <a:prstGeom prst="bentConnector3">
            <a:avLst>
              <a:gd name="adj1" fmla="val -89398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DB39F306-27D1-2402-16A7-C58A16446C74}"/>
              </a:ext>
            </a:extLst>
          </p:cNvPr>
          <p:cNvSpPr/>
          <p:nvPr/>
        </p:nvSpPr>
        <p:spPr>
          <a:xfrm>
            <a:off x="6359177" y="5292387"/>
            <a:ext cx="1324961" cy="540947"/>
          </a:xfrm>
          <a:prstGeom prst="rect">
            <a:avLst/>
          </a:prstGeom>
          <a:solidFill>
            <a:schemeClr val="tx1"/>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Input Text</a:t>
            </a:r>
          </a:p>
        </p:txBody>
      </p:sp>
      <p:cxnSp>
        <p:nvCxnSpPr>
          <p:cNvPr id="77" name="Straight Arrow Connector 76">
            <a:extLst>
              <a:ext uri="{FF2B5EF4-FFF2-40B4-BE49-F238E27FC236}">
                <a16:creationId xmlns:a16="http://schemas.microsoft.com/office/drawing/2014/main" id="{7973345A-785D-F658-CD80-287CDAB33E15}"/>
              </a:ext>
            </a:extLst>
          </p:cNvPr>
          <p:cNvCxnSpPr>
            <a:cxnSpLocks/>
            <a:stCxn id="76" idx="3"/>
          </p:cNvCxnSpPr>
          <p:nvPr/>
        </p:nvCxnSpPr>
        <p:spPr>
          <a:xfrm flipV="1">
            <a:off x="7684138" y="5562860"/>
            <a:ext cx="630129" cy="1"/>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E8AC89B-8916-66C6-8769-368CF1315653}"/>
              </a:ext>
            </a:extLst>
          </p:cNvPr>
          <p:cNvCxnSpPr/>
          <p:nvPr/>
        </p:nvCxnSpPr>
        <p:spPr>
          <a:xfrm>
            <a:off x="5886937" y="5568327"/>
            <a:ext cx="488752" cy="1"/>
          </a:xfrm>
          <a:prstGeom prst="straightConnector1">
            <a:avLst/>
          </a:prstGeom>
          <a:ln w="28575" cmpd="sn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48990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Client Metadata Features</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800" dirty="0">
                <a:latin typeface="Oracle Sans Tab" panose="020B0503020204020204" pitchFamily="34" charset="0"/>
                <a:cs typeface="Oracle Sans Tab" panose="020B0503020204020204" pitchFamily="34" charset="0"/>
              </a:rPr>
              <a:t>Dynamic components are designed </a:t>
            </a:r>
          </a:p>
          <a:p>
            <a:pPr marL="651510" lvl="1" indent="-285750"/>
            <a:r>
              <a:rPr lang="en-US" sz="2600" dirty="0">
                <a:latin typeface="Oracle Sans Tab" panose="020B0503020204020204" pitchFamily="34" charset="0"/>
                <a:cs typeface="Oracle Sans Tab" panose="020B0503020204020204" pitchFamily="34" charset="0"/>
              </a:rPr>
              <a:t>Evaluate and process metadata obtained from business services</a:t>
            </a:r>
          </a:p>
          <a:p>
            <a:pPr marL="651510" lvl="1" indent="-285750"/>
            <a:r>
              <a:rPr lang="en-US" sz="2600" dirty="0">
                <a:latin typeface="Oracle Sans Tab" panose="020B0503020204020204" pitchFamily="34" charset="0"/>
                <a:cs typeface="Oracle Sans Tab" panose="020B0503020204020204" pitchFamily="34" charset="0"/>
              </a:rPr>
              <a:t>Business Service Driven</a:t>
            </a:r>
          </a:p>
          <a:p>
            <a:pPr marL="651510" lvl="1" indent="-285750"/>
            <a:r>
              <a:rPr lang="en-US" sz="2600" dirty="0">
                <a:latin typeface="Oracle Sans Tab" panose="020B0503020204020204" pitchFamily="34" charset="0"/>
                <a:cs typeface="Oracle Sans Tab" panose="020B0503020204020204" pitchFamily="34" charset="0"/>
              </a:rPr>
              <a:t>Augment Business Services using Client Metadata Capabilities</a:t>
            </a:r>
          </a:p>
          <a:p>
            <a:pPr marL="285750" indent="-285750">
              <a:buFont typeface="Arial" panose="020B0604020202020204" pitchFamily="34" charset="0"/>
              <a:buChar char="•"/>
            </a:pPr>
            <a:endParaRPr lang="en-US" dirty="0">
              <a:latin typeface="Oracle Sans Tab" panose="020B0503020204020204" pitchFamily="34" charset="0"/>
              <a:cs typeface="Oracle Sans Tab" panose="020B0503020204020204" pitchFamily="34" charset="0"/>
            </a:endParaRPr>
          </a:p>
          <a:p>
            <a:pPr marL="1017270" lvl="2" indent="-285750"/>
            <a:endParaRPr lang="en-US" dirty="0">
              <a:latin typeface="Oracle Sans Tab" panose="020B0503020204020204" pitchFamily="34" charset="0"/>
              <a:cs typeface="Oracle Sans Tab" panose="020B0503020204020204" pitchFamily="34" charset="0"/>
            </a:endParaRPr>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5</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3297221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Client Metadata Features (Continued)</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800" dirty="0">
                <a:latin typeface="Oracle Sans Tab" panose="020B0503020204020204" pitchFamily="34" charset="0"/>
                <a:cs typeface="Oracle Sans Tab" panose="020B0503020204020204" pitchFamily="34" charset="0"/>
              </a:rPr>
              <a:t>Dynamic Components provide </a:t>
            </a:r>
          </a:p>
          <a:p>
            <a:pPr marL="651510" lvl="1" indent="-285750"/>
            <a:r>
              <a:rPr lang="en-US" sz="2600" dirty="0">
                <a:latin typeface="Oracle Sans Tab" panose="020B0503020204020204" pitchFamily="34" charset="0"/>
                <a:cs typeface="Oracle Sans Tab" panose="020B0503020204020204" pitchFamily="34" charset="0"/>
              </a:rPr>
              <a:t>Extension support for Oracle Fusion Applications to augment metadata in Application Composer</a:t>
            </a:r>
          </a:p>
          <a:p>
            <a:pPr marL="651510" lvl="1" indent="-285750"/>
            <a:r>
              <a:rPr lang="en-US" sz="2600" dirty="0">
                <a:latin typeface="Oracle Sans Tab" panose="020B0503020204020204" pitchFamily="34" charset="0"/>
                <a:cs typeface="Oracle Sans Tab" panose="020B0503020204020204" pitchFamily="34" charset="0"/>
              </a:rPr>
              <a:t>Design and runtime support in Visual Builder to support metadata changes</a:t>
            </a:r>
          </a:p>
          <a:p>
            <a:pPr marL="1017270" lvl="2" indent="-285750"/>
            <a:r>
              <a:rPr lang="en-US" sz="2400" dirty="0">
                <a:latin typeface="Oracle Sans Tab" panose="020B0503020204020204" pitchFamily="34" charset="0"/>
                <a:cs typeface="Oracle Sans Tab" panose="020B0503020204020204" pitchFamily="34" charset="0"/>
              </a:rPr>
              <a:t>Add Fields</a:t>
            </a:r>
          </a:p>
          <a:p>
            <a:pPr marL="1017270" lvl="2" indent="-285750"/>
            <a:r>
              <a:rPr lang="en-US" sz="2400" dirty="0">
                <a:latin typeface="Oracle Sans Tab" panose="020B0503020204020204" pitchFamily="34" charset="0"/>
                <a:cs typeface="Oracle Sans Tab" panose="020B0503020204020204" pitchFamily="34" charset="0"/>
              </a:rPr>
              <a:t>Add Metadata </a:t>
            </a:r>
          </a:p>
          <a:p>
            <a:pPr marL="1017270" lvl="2" indent="-285750"/>
            <a:r>
              <a:rPr lang="en-US" sz="2400" dirty="0">
                <a:latin typeface="Oracle Sans Tab" panose="020B0503020204020204" pitchFamily="34" charset="0"/>
                <a:cs typeface="Oracle Sans Tab" panose="020B0503020204020204" pitchFamily="34" charset="0"/>
              </a:rPr>
              <a:t>Replace Metadata</a:t>
            </a:r>
          </a:p>
          <a:p>
            <a:pPr marL="651510" lvl="1" indent="-285750"/>
            <a:r>
              <a:rPr lang="en-US" sz="2600" dirty="0">
                <a:latin typeface="Oracle Sans Tab" panose="020B0503020204020204" pitchFamily="34" charset="0"/>
                <a:cs typeface="Oracle Sans Tab" panose="020B0503020204020204" pitchFamily="34" charset="0"/>
              </a:rPr>
              <a:t>Expression Support</a:t>
            </a:r>
          </a:p>
          <a:p>
            <a:pPr marL="1017270" lvl="2" indent="-285750"/>
            <a:endParaRPr lang="en-US" sz="1400" dirty="0">
              <a:latin typeface="Oracle Sans Tab" panose="020B0503020204020204" pitchFamily="34" charset="0"/>
              <a:cs typeface="Oracle Sans Tab" panose="020B0503020204020204" pitchFamily="34" charset="0"/>
            </a:endParaRPr>
          </a:p>
          <a:p>
            <a:pPr lvl="1" indent="0">
              <a:buNone/>
            </a:pPr>
            <a:endParaRPr lang="en-US" sz="1600" dirty="0">
              <a:latin typeface="Oracle Sans Tab" panose="020B0503020204020204" pitchFamily="34" charset="0"/>
              <a:cs typeface="Oracle Sans Tab" panose="020B0503020204020204" pitchFamily="34" charset="0"/>
            </a:endParaRPr>
          </a:p>
          <a:p>
            <a:pPr marL="1017270" lvl="2" indent="-285750"/>
            <a:endParaRPr lang="en-US" sz="1400" dirty="0">
              <a:latin typeface="Oracle Sans Tab" panose="020B0503020204020204" pitchFamily="34" charset="0"/>
              <a:cs typeface="Oracle Sans Tab" panose="020B0503020204020204" pitchFamily="34" charset="0"/>
            </a:endParaRPr>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6</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1422940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Dynamic Layout</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000" dirty="0">
                <a:latin typeface="Oracle Sans Tab" panose="020B0503020204020204" pitchFamily="34" charset="0"/>
                <a:cs typeface="Oracle Sans Tab" panose="020B0503020204020204" pitchFamily="34" charset="0"/>
              </a:rPr>
              <a:t>Dynamic Layout defines the structure and set of rules where dynamic components are rendered</a:t>
            </a:r>
          </a:p>
          <a:p>
            <a:r>
              <a:rPr lang="en-US" sz="2000" dirty="0">
                <a:latin typeface="Oracle Sans Tab" panose="020B0503020204020204" pitchFamily="34" charset="0"/>
                <a:cs typeface="Oracle Sans Tab" panose="020B0503020204020204" pitchFamily="34" charset="0"/>
              </a:rPr>
              <a:t>Dynamic layouts allows to control which fields to render,  order of fields to render and more</a:t>
            </a:r>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7</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
        <p:nvSpPr>
          <p:cNvPr id="7" name="TextBox 6">
            <a:extLst>
              <a:ext uri="{FF2B5EF4-FFF2-40B4-BE49-F238E27FC236}">
                <a16:creationId xmlns:a16="http://schemas.microsoft.com/office/drawing/2014/main" id="{E3C79680-4F1A-CB80-8AB7-4AD05601539E}"/>
              </a:ext>
            </a:extLst>
          </p:cNvPr>
          <p:cNvSpPr txBox="1"/>
          <p:nvPr/>
        </p:nvSpPr>
        <p:spPr>
          <a:xfrm>
            <a:off x="550791" y="2967792"/>
            <a:ext cx="11641209" cy="3139321"/>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"layouts": { </a:t>
            </a:r>
          </a:p>
          <a:p>
            <a:r>
              <a:rPr lang="en-US" dirty="0">
                <a:latin typeface="Courier New" panose="02070309020205020404" pitchFamily="49" charset="0"/>
                <a:cs typeface="Courier New" panose="02070309020205020404" pitchFamily="49" charset="0"/>
              </a:rPr>
              <a:t>      "default": { </a:t>
            </a:r>
          </a:p>
          <a:p>
            <a:r>
              <a:rPr lang="en-US" dirty="0">
                <a:latin typeface="Courier New" panose="02070309020205020404" pitchFamily="49" charset="0"/>
                <a:cs typeface="Courier New" panose="02070309020205020404" pitchFamily="49" charset="0"/>
              </a:rPr>
              <a:t>            "description": "default layout for employee form",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layoutType</a:t>
            </a:r>
            <a:r>
              <a:rPr lang="en-US" dirty="0">
                <a:latin typeface="Courier New" panose="02070309020205020404" pitchFamily="49" charset="0"/>
                <a:cs typeface="Courier New" panose="02070309020205020404" pitchFamily="49" charset="0"/>
              </a:rPr>
              <a:t>": "form", </a:t>
            </a:r>
          </a:p>
          <a:p>
            <a:r>
              <a:rPr lang="en-US" dirty="0">
                <a:latin typeface="Courier New" panose="02070309020205020404" pitchFamily="49" charset="0"/>
                <a:cs typeface="Courier New" panose="02070309020205020404" pitchFamily="49" charset="0"/>
              </a:rPr>
              <a:t>            "layout": { </a:t>
            </a:r>
          </a:p>
          <a:p>
            <a:r>
              <a:rPr lang="en-US" dirty="0">
                <a:latin typeface="Courier New" panose="02070309020205020404" pitchFamily="49" charset="0"/>
                <a:cs typeface="Courier New" panose="02070309020205020404" pitchFamily="49" charset="0"/>
              </a:rPr>
              <a:t>                   "direction": "row",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maxColumns</a:t>
            </a:r>
            <a:r>
              <a:rPr lang="en-US" dirty="0">
                <a:latin typeface="Courier New" panose="02070309020205020404" pitchFamily="49" charset="0"/>
                <a:cs typeface="Courier New" panose="02070309020205020404" pitchFamily="49" charset="0"/>
              </a:rPr>
              <a:t>": 2,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labelEdge</a:t>
            </a:r>
            <a:r>
              <a:rPr lang="en-US" dirty="0">
                <a:latin typeface="Courier New" panose="02070309020205020404" pitchFamily="49" charset="0"/>
                <a:cs typeface="Courier New" panose="02070309020205020404" pitchFamily="49" charset="0"/>
              </a:rPr>
              <a:t>": "start",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labelWidth</a:t>
            </a:r>
            <a:r>
              <a:rPr lang="en-US" dirty="0">
                <a:latin typeface="Courier New" panose="02070309020205020404" pitchFamily="49" charset="0"/>
                <a:cs typeface="Courier New" panose="02070309020205020404" pitchFamily="49" charset="0"/>
              </a:rPr>
              <a:t>": "16.6%",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displayProperties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firstName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lastName</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employeeId</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hireDate</a:t>
            </a:r>
            <a:r>
              <a:rPr lang="en-US" dirty="0">
                <a:latin typeface="Courier New" panose="02070309020205020404" pitchFamily="49" charset="0"/>
                <a:cs typeface="Courier New" panose="02070309020205020404" pitchFamily="49" charset="0"/>
              </a:rPr>
              <a:t>", "email", "location" ]</a:t>
            </a:r>
          </a:p>
        </p:txBody>
      </p:sp>
    </p:spTree>
    <p:extLst>
      <p:ext uri="{BB962C8B-B14F-4D97-AF65-F5344CB8AC3E}">
        <p14:creationId xmlns:p14="http://schemas.microsoft.com/office/powerpoint/2010/main" val="912013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Context Variables</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dirty="0"/>
              <a:t>Application developers needs various information to develop applications  This information is gathered from various sources such as metadata from business services  </a:t>
            </a:r>
          </a:p>
          <a:p>
            <a:r>
              <a:rPr lang="en-US" dirty="0"/>
              <a:t>Context is a way to expose this information to developers to implement dynamic layouts or templates  </a:t>
            </a:r>
          </a:p>
          <a:p>
            <a:r>
              <a:rPr lang="en-US" dirty="0"/>
              <a:t>Some more examples around context variables</a:t>
            </a:r>
          </a:p>
          <a:p>
            <a:pPr marL="651510" lvl="1" indent="-285750"/>
            <a:r>
              <a:rPr lang="en-US" dirty="0"/>
              <a:t>$</a:t>
            </a:r>
            <a:r>
              <a:rPr lang="en-US" dirty="0" err="1"/>
              <a:t>fieldMetadata</a:t>
            </a:r>
            <a:r>
              <a:rPr lang="en-US" dirty="0"/>
              <a:t> – References a metadata associated with a field</a:t>
            </a:r>
          </a:p>
          <a:p>
            <a:pPr marL="1017270" lvl="2" indent="-285750"/>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displayProperties</a:t>
            </a:r>
            <a:r>
              <a:rPr lang="en-US" sz="1800" dirty="0">
                <a:latin typeface="Courier New" panose="02070309020205020404" pitchFamily="49" charset="0"/>
                <a:cs typeface="Courier New" panose="02070309020205020404" pitchFamily="49" charset="0"/>
              </a:rPr>
              <a:t>": [ "name", { "email": { "</a:t>
            </a:r>
            <a:r>
              <a:rPr lang="en-US" sz="1800" dirty="0" err="1">
                <a:latin typeface="Courier New" panose="02070309020205020404" pitchFamily="49" charset="0"/>
                <a:cs typeface="Courier New" panose="02070309020205020404" pitchFamily="49" charset="0"/>
              </a:rPr>
              <a:t>helpHints</a:t>
            </a:r>
            <a:r>
              <a:rPr lang="en-US" sz="1800" dirty="0">
                <a:latin typeface="Courier New" panose="02070309020205020404" pitchFamily="49" charset="0"/>
                <a:cs typeface="Courier New" panose="02070309020205020404" pitchFamily="49" charset="0"/>
              </a:rPr>
              <a:t>": { "definition": "[[$</a:t>
            </a:r>
            <a:r>
              <a:rPr lang="en-US" sz="1800" dirty="0" err="1">
                <a:latin typeface="Courier New" panose="02070309020205020404" pitchFamily="49" charset="0"/>
                <a:cs typeface="Courier New" panose="02070309020205020404" pitchFamily="49" charset="0"/>
              </a:rPr>
              <a:t>fieldMetadata.description</a:t>
            </a:r>
            <a:r>
              <a:rPr lang="en-US" sz="1800" dirty="0">
                <a:latin typeface="Courier New" panose="02070309020205020404" pitchFamily="49" charset="0"/>
                <a:cs typeface="Courier New" panose="02070309020205020404" pitchFamily="49" charset="0"/>
              </a:rPr>
              <a:t>]]" } } } ]</a:t>
            </a:r>
          </a:p>
          <a:p>
            <a:pPr marL="651510" lvl="1" indent="-285750"/>
            <a:r>
              <a:rPr lang="en-US" dirty="0"/>
              <a:t>$</a:t>
            </a:r>
            <a:r>
              <a:rPr lang="en-US" dirty="0" err="1"/>
              <a:t>readonly</a:t>
            </a:r>
            <a:r>
              <a:rPr lang="en-US" dirty="0"/>
              <a:t> – Corresponds to ”</a:t>
            </a:r>
            <a:r>
              <a:rPr lang="en-US" dirty="0" err="1"/>
              <a:t>readonly</a:t>
            </a:r>
            <a:r>
              <a:rPr lang="en-US" dirty="0"/>
              <a:t>” property in Dynamic Form or Dynamic Table (11.0.0 and up) and 12.0.0 as a field level context variable</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readonly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fields.ToReassignFlag.value</a:t>
            </a:r>
            <a:r>
              <a:rPr lang="en-US" dirty="0">
                <a:latin typeface="Courier New" panose="02070309020205020404" pitchFamily="49" charset="0"/>
                <a:cs typeface="Courier New" panose="02070309020205020404" pitchFamily="49" charset="0"/>
              </a:rPr>
              <a:t>() === false ]]” </a:t>
            </a:r>
          </a:p>
          <a:p>
            <a:r>
              <a:rPr lang="en-US" dirty="0"/>
              <a:t>Visual Builder Built-In Contexts</a:t>
            </a:r>
          </a:p>
          <a:p>
            <a:pPr marL="651510" lvl="1" indent="-285750"/>
            <a:r>
              <a:rPr lang="en-US" dirty="0"/>
              <a:t>Some examples of context variables in Visual Builder</a:t>
            </a:r>
          </a:p>
          <a:p>
            <a:pPr marL="1017270" lvl="2" indent="-285750"/>
            <a:r>
              <a:rPr lang="en-US" sz="1800" dirty="0">
                <a:latin typeface="Courier New" panose="02070309020205020404" pitchFamily="49" charset="0"/>
                <a:cs typeface="Courier New" panose="02070309020205020404" pitchFamily="49" charset="0"/>
              </a:rPr>
              <a:t>$user, $response, $translations, $responsive, and $info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2000" dirty="0"/>
          </a:p>
          <a:p>
            <a:pPr marL="285750" indent="-285750"/>
            <a:endParaRPr lang="en-US" sz="2000"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8</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455837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4000" dirty="0">
                <a:latin typeface="Georgia" panose="02040502050405020303" pitchFamily="18" charset="0"/>
                <a:cs typeface="Oracle Sans Tab" panose="020B0503020204020204" pitchFamily="34" charset="0"/>
              </a:rPr>
              <a:t>Context Variables (Continued)</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dirty="0">
                <a:latin typeface="Oracle Sans Tab" panose="020B0503020204020204" pitchFamily="34" charset="0"/>
                <a:cs typeface="Oracle Sans Tab" panose="020B0503020204020204" pitchFamily="34" charset="0"/>
              </a:rPr>
              <a:t>Some more examples around context variables</a:t>
            </a:r>
          </a:p>
          <a:p>
            <a:pPr marL="651510" lvl="1" indent="-285750"/>
            <a:r>
              <a:rPr lang="en-US" dirty="0">
                <a:latin typeface="Oracle Sans Tab" panose="020B0503020204020204" pitchFamily="34" charset="0"/>
                <a:cs typeface="Oracle Sans Tab" panose="020B0503020204020204" pitchFamily="34" charset="0"/>
              </a:rPr>
              <a:t>$</a:t>
            </a:r>
            <a:r>
              <a:rPr lang="en-US" dirty="0" err="1">
                <a:latin typeface="Oracle Sans Tab" panose="020B0503020204020204" pitchFamily="34" charset="0"/>
                <a:cs typeface="Oracle Sans Tab" panose="020B0503020204020204" pitchFamily="34" charset="0"/>
              </a:rPr>
              <a:t>fieldMetadata</a:t>
            </a:r>
            <a:r>
              <a:rPr lang="en-US" dirty="0">
                <a:latin typeface="Oracle Sans Tab" panose="020B0503020204020204" pitchFamily="34" charset="0"/>
                <a:cs typeface="Oracle Sans Tab" panose="020B0503020204020204" pitchFamily="34" charset="0"/>
              </a:rPr>
              <a:t> – References a metadata associated with a field</a:t>
            </a:r>
          </a:p>
          <a:p>
            <a:pPr marL="1017270" lvl="2" indent="-285750"/>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displayProperties</a:t>
            </a:r>
            <a:r>
              <a:rPr lang="en-US" sz="1800" dirty="0">
                <a:latin typeface="Courier New" panose="02070309020205020404" pitchFamily="49" charset="0"/>
                <a:cs typeface="Courier New" panose="02070309020205020404" pitchFamily="49" charset="0"/>
              </a:rPr>
              <a:t>": [ "name", { "email": { "</a:t>
            </a:r>
            <a:r>
              <a:rPr lang="en-US" sz="1800" dirty="0" err="1">
                <a:latin typeface="Courier New" panose="02070309020205020404" pitchFamily="49" charset="0"/>
                <a:cs typeface="Courier New" panose="02070309020205020404" pitchFamily="49" charset="0"/>
              </a:rPr>
              <a:t>helpHints</a:t>
            </a:r>
            <a:r>
              <a:rPr lang="en-US" sz="1800" dirty="0">
                <a:latin typeface="Courier New" panose="02070309020205020404" pitchFamily="49" charset="0"/>
                <a:cs typeface="Courier New" panose="02070309020205020404" pitchFamily="49" charset="0"/>
              </a:rPr>
              <a:t>": { "definition": "[[$</a:t>
            </a:r>
            <a:r>
              <a:rPr lang="en-US" sz="1800" dirty="0" err="1">
                <a:latin typeface="Courier New" panose="02070309020205020404" pitchFamily="49" charset="0"/>
                <a:cs typeface="Courier New" panose="02070309020205020404" pitchFamily="49" charset="0"/>
              </a:rPr>
              <a:t>fieldMetadata.description</a:t>
            </a:r>
            <a:r>
              <a:rPr lang="en-US" sz="1800" dirty="0">
                <a:latin typeface="Courier New" panose="02070309020205020404" pitchFamily="49" charset="0"/>
                <a:cs typeface="Courier New" panose="02070309020205020404" pitchFamily="49" charset="0"/>
              </a:rPr>
              <a:t>]]" } } } ]</a:t>
            </a:r>
          </a:p>
          <a:p>
            <a:pPr marL="651510" lvl="1" indent="-285750"/>
            <a:r>
              <a:rPr lang="en-US" dirty="0">
                <a:latin typeface="Oracle Sans Tab" panose="020B0503020204020204" pitchFamily="34" charset="0"/>
                <a:cs typeface="Oracle Sans Tab" panose="020B0503020204020204" pitchFamily="34" charset="0"/>
              </a:rPr>
              <a:t>$</a:t>
            </a:r>
            <a:r>
              <a:rPr lang="en-US" dirty="0" err="1">
                <a:latin typeface="Oracle Sans Tab" panose="020B0503020204020204" pitchFamily="34" charset="0"/>
                <a:cs typeface="Oracle Sans Tab" panose="020B0503020204020204" pitchFamily="34" charset="0"/>
              </a:rPr>
              <a:t>readonly</a:t>
            </a:r>
            <a:r>
              <a:rPr lang="en-US" dirty="0">
                <a:latin typeface="Oracle Sans Tab" panose="020B0503020204020204" pitchFamily="34" charset="0"/>
                <a:cs typeface="Oracle Sans Tab" panose="020B0503020204020204" pitchFamily="34" charset="0"/>
              </a:rPr>
              <a:t> – Corresponds to ”</a:t>
            </a:r>
            <a:r>
              <a:rPr lang="en-US" dirty="0" err="1">
                <a:latin typeface="Oracle Sans Tab" panose="020B0503020204020204" pitchFamily="34" charset="0"/>
                <a:cs typeface="Oracle Sans Tab" panose="020B0503020204020204" pitchFamily="34" charset="0"/>
              </a:rPr>
              <a:t>readonly</a:t>
            </a:r>
            <a:r>
              <a:rPr lang="en-US" dirty="0">
                <a:latin typeface="Oracle Sans Tab" panose="020B0503020204020204" pitchFamily="34" charset="0"/>
                <a:cs typeface="Oracle Sans Tab" panose="020B0503020204020204" pitchFamily="34" charset="0"/>
              </a:rPr>
              <a:t>” property in Dynamic Form or Dynamic Table (11.0.0 and up) and 12.0.0 as a field level context variable</a:t>
            </a:r>
          </a:p>
          <a:p>
            <a:r>
              <a:rPr lang="en-US" dirty="0">
                <a:latin typeface="Oracle Sans Tab" panose="020B0503020204020204" pitchFamily="34" charset="0"/>
                <a:cs typeface="Oracle Sans Tab" panose="020B0503020204020204" pitchFamily="34" charset="0"/>
              </a:rPr>
              <a:t>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readonly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fields.ToReassignFlag.value</a:t>
            </a:r>
            <a:r>
              <a:rPr lang="en-US" dirty="0">
                <a:latin typeface="Courier New" panose="02070309020205020404" pitchFamily="49" charset="0"/>
                <a:cs typeface="Courier New" panose="02070309020205020404" pitchFamily="49" charset="0"/>
              </a:rPr>
              <a:t>() === false ]]” </a:t>
            </a:r>
          </a:p>
          <a:p>
            <a:r>
              <a:rPr lang="en-US" dirty="0">
                <a:latin typeface="Oracle Sans Tab" panose="020B0503020204020204" pitchFamily="34" charset="0"/>
                <a:cs typeface="Oracle Sans Tab" panose="020B0503020204020204" pitchFamily="34" charset="0"/>
              </a:rPr>
              <a:t>Visual Builder Built-In Contexts</a:t>
            </a:r>
          </a:p>
          <a:p>
            <a:pPr marL="651510" lvl="1" indent="-285750"/>
            <a:r>
              <a:rPr lang="en-US" dirty="0">
                <a:latin typeface="Oracle Sans Tab" panose="020B0503020204020204" pitchFamily="34" charset="0"/>
                <a:cs typeface="Oracle Sans Tab" panose="020B0503020204020204" pitchFamily="34" charset="0"/>
              </a:rPr>
              <a:t>Some examples of context variables in Visual Builder</a:t>
            </a:r>
          </a:p>
          <a:p>
            <a:pPr marL="1017270" lvl="2" indent="-285750"/>
            <a:r>
              <a:rPr lang="en-US" sz="1800" dirty="0">
                <a:latin typeface="Courier New" panose="02070309020205020404" pitchFamily="49" charset="0"/>
                <a:cs typeface="Courier New" panose="02070309020205020404" pitchFamily="49" charset="0"/>
              </a:rPr>
              <a:t>$user, $response, $translations, $responsive, and $info</a:t>
            </a:r>
          </a:p>
          <a:p>
            <a:pPr lvl="2" indent="0">
              <a:buNone/>
            </a:pPr>
            <a:endParaRPr lang="en-US" dirty="0"/>
          </a:p>
          <a:p>
            <a:pPr marL="1017270" lvl="2" indent="-285750"/>
            <a:endParaRPr lang="en-US" sz="1800" dirty="0"/>
          </a:p>
          <a:p>
            <a:pPr marL="342900" indent="-342900">
              <a:buFont typeface="Arial" panose="020B0604020202020204" pitchFamily="34" charset="0"/>
              <a:buChar char="•"/>
            </a:pPr>
            <a:endParaRPr lang="en-US" sz="2000" dirty="0"/>
          </a:p>
          <a:p>
            <a:pPr marL="285750" indent="-285750"/>
            <a:endParaRPr lang="en-US" sz="2000"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9</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1468793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3.xml><?xml version="1.0" encoding="utf-8"?>
<a:theme xmlns:a="http://schemas.openxmlformats.org/drawingml/2006/main" name="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2a.potx" id="{2DCB3DD6-FF32-4C5B-94C6-FEEEE0758C80}" vid="{10848349-FBFC-4443-B9C7-92936F04B5AC}"/>
    </a:ext>
  </a:extLst>
</a:theme>
</file>

<file path=ppt/theme/theme4.xml><?xml version="1.0" encoding="utf-8"?>
<a:theme xmlns:a="http://schemas.openxmlformats.org/drawingml/2006/main" name="OracleRedwood">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Redwood" id="{B34BF35D-7757-AD42-B2DB-92A79B316CEA}" vid="{9CB50AE1-DEC6-884C-BF72-EDB341D69003}"/>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otalTime>62287</TotalTime>
  <Words>3409</Words>
  <Application>Microsoft Macintosh PowerPoint</Application>
  <PresentationFormat>Widescreen</PresentationFormat>
  <Paragraphs>378</Paragraphs>
  <Slides>18</Slides>
  <Notes>17</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18</vt:i4>
      </vt:variant>
    </vt:vector>
  </HeadingPairs>
  <TitlesOfParts>
    <vt:vector size="35" baseType="lpstr">
      <vt:lpstr>-apple-system</vt:lpstr>
      <vt:lpstr>Arial</vt:lpstr>
      <vt:lpstr>Consolas</vt:lpstr>
      <vt:lpstr>Courier New</vt:lpstr>
      <vt:lpstr>Georgia</vt:lpstr>
      <vt:lpstr>Helvetica Neue</vt:lpstr>
      <vt:lpstr>LiberationSans</vt:lpstr>
      <vt:lpstr>Oracle Sans</vt:lpstr>
      <vt:lpstr>Oracle Sans Light</vt:lpstr>
      <vt:lpstr>Oracle Sans Tab</vt:lpstr>
      <vt:lpstr>Oracle Sans Tab Light</vt:lpstr>
      <vt:lpstr>System Font Regular</vt:lpstr>
      <vt:lpstr>Wingdings</vt:lpstr>
      <vt:lpstr>Parent Master</vt:lpstr>
      <vt:lpstr>Dark Master</vt:lpstr>
      <vt:lpstr>Parent Master Pillars</vt:lpstr>
      <vt:lpstr>OracleRedwood</vt:lpstr>
      <vt:lpstr>Dynamic Components and Concepts</vt:lpstr>
      <vt:lpstr>When You Should use Dynamic Components</vt:lpstr>
      <vt:lpstr>How do I access Dynamic Components</vt:lpstr>
      <vt:lpstr>High Level Dynamic Components Architecture</vt:lpstr>
      <vt:lpstr>Client Metadata Features</vt:lpstr>
      <vt:lpstr>Client Metadata Features (Continued)</vt:lpstr>
      <vt:lpstr>Dynamic Layout</vt:lpstr>
      <vt:lpstr>Context Variables</vt:lpstr>
      <vt:lpstr>Context Variables (Continued)</vt:lpstr>
      <vt:lpstr>Examples of Using Context In Layout  and Metadata</vt:lpstr>
      <vt:lpstr>Global Field Templates</vt:lpstr>
      <vt:lpstr>Readonly and Required</vt:lpstr>
      <vt:lpstr>Readonly and Required</vt:lpstr>
      <vt:lpstr>Server Metadata Features</vt:lpstr>
      <vt:lpstr>Server Metadata Features</vt:lpstr>
      <vt:lpstr>Server Metadata Features</vt:lpstr>
      <vt:lpstr>Learn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Redwood JS.Stripe 21c Plan of Record</dc:title>
  <dc:creator>Mohammed Samji</dc:creator>
  <cp:lastModifiedBy>joe@joestechland.com</cp:lastModifiedBy>
  <cp:revision>282</cp:revision>
  <dcterms:created xsi:type="dcterms:W3CDTF">2020-12-14T00:51:41Z</dcterms:created>
  <dcterms:modified xsi:type="dcterms:W3CDTF">2023-01-22T18:44:17Z</dcterms:modified>
</cp:coreProperties>
</file>